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Poppins Semi-Bold" charset="1" panose="00000700000000000000"/>
      <p:regular r:id="rId27"/>
    </p:embeddedFont>
    <p:embeddedFont>
      <p:font typeface="Open Sans Bold" charset="1" panose="00000000000000000000"/>
      <p:regular r:id="rId28"/>
    </p:embeddedFont>
    <p:embeddedFont>
      <p:font typeface="Open Sans" charset="1" panose="00000000000000000000"/>
      <p:regular r:id="rId29"/>
    </p:embeddedFont>
    <p:embeddedFont>
      <p:font typeface="Arial Bold" charset="1" panose="020B0802020202020204"/>
      <p:regular r:id="rId30"/>
    </p:embeddedFont>
    <p:embeddedFont>
      <p:font typeface="Canva Sans" charset="1" panose="020B0503030501040103"/>
      <p:regular r:id="rId31"/>
    </p:embeddedFont>
    <p:embeddedFont>
      <p:font typeface="Poppins Bold Italics" charset="1" panose="00000800000000000000"/>
      <p:regular r:id="rId32"/>
    </p:embeddedFont>
    <p:embeddedFont>
      <p:font typeface="Poppins Bold" charset="1" panose="00000800000000000000"/>
      <p:regular r:id="rId33"/>
    </p:embeddedFont>
    <p:embeddedFont>
      <p:font typeface="Open Sans Italics" charset="1" panose="00000000000000000000"/>
      <p:regular r:id="rId34"/>
    </p:embeddedFont>
    <p:embeddedFont>
      <p:font typeface="Canva Sans Bold" charset="1" panose="020B0803030501040103"/>
      <p:regular r:id="rId35"/>
    </p:embeddedFont>
    <p:embeddedFont>
      <p:font typeface="Canva Sans Bold Italics" charset="1" panose="020B0803030501040103"/>
      <p:regular r:id="rId36"/>
    </p:embeddedFont>
    <p:embeddedFont>
      <p:font typeface="Canva Sans Italics" charset="1" panose="020B05030305010401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2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37.png" Type="http://schemas.openxmlformats.org/officeDocument/2006/relationships/image"/><Relationship Id="rId19" Target="../media/image38.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6.png" Type="http://schemas.openxmlformats.org/officeDocument/2006/relationships/image"/><Relationship Id="rId16" Target="../media/image7.pn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2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2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2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0411" y="0"/>
            <a:ext cx="20434984" cy="10038101"/>
          </a:xfrm>
          <a:custGeom>
            <a:avLst/>
            <a:gdLst/>
            <a:ahLst/>
            <a:cxnLst/>
            <a:rect r="r" b="b" t="t" l="l"/>
            <a:pathLst>
              <a:path h="10038101" w="20434984">
                <a:moveTo>
                  <a:pt x="0" y="0"/>
                </a:moveTo>
                <a:lnTo>
                  <a:pt x="20434984" y="0"/>
                </a:lnTo>
                <a:lnTo>
                  <a:pt x="20434984" y="10038101"/>
                </a:lnTo>
                <a:lnTo>
                  <a:pt x="0" y="10038101"/>
                </a:lnTo>
                <a:lnTo>
                  <a:pt x="0" y="0"/>
                </a:lnTo>
                <a:close/>
              </a:path>
            </a:pathLst>
          </a:custGeom>
          <a:blipFill>
            <a:blip r:embed="rId2">
              <a:alphaModFix amt="88000"/>
            </a:blip>
            <a:stretch>
              <a:fillRect l="0" t="-7255" r="0" b="-7255"/>
            </a:stretch>
          </a:blipFill>
        </p:spPr>
      </p:sp>
      <p:grpSp>
        <p:nvGrpSpPr>
          <p:cNvPr name="Group 3" id="3"/>
          <p:cNvGrpSpPr/>
          <p:nvPr/>
        </p:nvGrpSpPr>
        <p:grpSpPr>
          <a:xfrm rot="0">
            <a:off x="-40353" y="800501"/>
            <a:ext cx="14163228" cy="9486499"/>
            <a:chOff x="0" y="0"/>
            <a:chExt cx="3730233" cy="2498502"/>
          </a:xfrm>
        </p:grpSpPr>
        <p:sp>
          <p:nvSpPr>
            <p:cNvPr name="Freeform 4" id="4"/>
            <p:cNvSpPr/>
            <p:nvPr/>
          </p:nvSpPr>
          <p:spPr>
            <a:xfrm flipH="false" flipV="false" rot="0">
              <a:off x="0" y="0"/>
              <a:ext cx="3730233" cy="2498502"/>
            </a:xfrm>
            <a:custGeom>
              <a:avLst/>
              <a:gdLst/>
              <a:ahLst/>
              <a:cxnLst/>
              <a:rect r="r" b="b" t="t" l="l"/>
              <a:pathLst>
                <a:path h="2498502" w="3730233">
                  <a:moveTo>
                    <a:pt x="0" y="0"/>
                  </a:moveTo>
                  <a:lnTo>
                    <a:pt x="3730233" y="0"/>
                  </a:lnTo>
                  <a:lnTo>
                    <a:pt x="3730233" y="2498502"/>
                  </a:lnTo>
                  <a:lnTo>
                    <a:pt x="0" y="2498502"/>
                  </a:lnTo>
                  <a:close/>
                </a:path>
              </a:pathLst>
            </a:custGeom>
            <a:gradFill rotWithShape="true">
              <a:gsLst>
                <a:gs pos="0">
                  <a:srgbClr val="033340">
                    <a:alpha val="100000"/>
                  </a:srgbClr>
                </a:gs>
                <a:gs pos="25000">
                  <a:srgbClr val="033340">
                    <a:alpha val="100000"/>
                  </a:srgbClr>
                </a:gs>
                <a:gs pos="50000">
                  <a:srgbClr val="033340">
                    <a:alpha val="97000"/>
                  </a:srgbClr>
                </a:gs>
                <a:gs pos="75000">
                  <a:srgbClr val="033340">
                    <a:alpha val="86000"/>
                  </a:srgbClr>
                </a:gs>
                <a:gs pos="100000">
                  <a:srgbClr val="033340">
                    <a:alpha val="0"/>
                  </a:srgbClr>
                </a:gs>
              </a:gsLst>
              <a:lin ang="0"/>
            </a:gradFill>
          </p:spPr>
        </p:sp>
        <p:sp>
          <p:nvSpPr>
            <p:cNvPr name="TextBox 5" id="5"/>
            <p:cNvSpPr txBox="true"/>
            <p:nvPr/>
          </p:nvSpPr>
          <p:spPr>
            <a:xfrm>
              <a:off x="0" y="-38100"/>
              <a:ext cx="3730233" cy="253660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326966" y="6104423"/>
            <a:ext cx="2610424" cy="2455988"/>
            <a:chOff x="0" y="0"/>
            <a:chExt cx="687519" cy="646845"/>
          </a:xfrm>
        </p:grpSpPr>
        <p:sp>
          <p:nvSpPr>
            <p:cNvPr name="Freeform 7" id="7"/>
            <p:cNvSpPr/>
            <p:nvPr/>
          </p:nvSpPr>
          <p:spPr>
            <a:xfrm flipH="false" flipV="false" rot="0">
              <a:off x="0" y="0"/>
              <a:ext cx="687519" cy="646845"/>
            </a:xfrm>
            <a:custGeom>
              <a:avLst/>
              <a:gdLst/>
              <a:ahLst/>
              <a:cxnLst/>
              <a:rect r="r" b="b" t="t" l="l"/>
              <a:pathLst>
                <a:path h="646845" w="687519">
                  <a:moveTo>
                    <a:pt x="0" y="0"/>
                  </a:moveTo>
                  <a:lnTo>
                    <a:pt x="687519" y="0"/>
                  </a:lnTo>
                  <a:lnTo>
                    <a:pt x="687519" y="646845"/>
                  </a:lnTo>
                  <a:lnTo>
                    <a:pt x="0" y="646845"/>
                  </a:lnTo>
                  <a:close/>
                </a:path>
              </a:pathLst>
            </a:custGeom>
            <a:solidFill>
              <a:srgbClr val="FFDE59"/>
            </a:solidFill>
          </p:spPr>
        </p:sp>
        <p:sp>
          <p:nvSpPr>
            <p:cNvPr name="TextBox 8" id="8"/>
            <p:cNvSpPr txBox="true"/>
            <p:nvPr/>
          </p:nvSpPr>
          <p:spPr>
            <a:xfrm>
              <a:off x="0" y="-38100"/>
              <a:ext cx="687519" cy="68494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6219044">
            <a:off x="14709839" y="773248"/>
            <a:ext cx="6473692" cy="3868906"/>
            <a:chOff x="0" y="0"/>
            <a:chExt cx="1783876" cy="1066107"/>
          </a:xfrm>
        </p:grpSpPr>
        <p:sp>
          <p:nvSpPr>
            <p:cNvPr name="Freeform 10" id="10"/>
            <p:cNvSpPr/>
            <p:nvPr/>
          </p:nvSpPr>
          <p:spPr>
            <a:xfrm flipH="false" flipV="false" rot="0">
              <a:off x="0" y="0"/>
              <a:ext cx="1783876" cy="1066107"/>
            </a:xfrm>
            <a:custGeom>
              <a:avLst/>
              <a:gdLst/>
              <a:ahLst/>
              <a:cxnLst/>
              <a:rect r="r" b="b" t="t" l="l"/>
              <a:pathLst>
                <a:path h="1066107" w="1783876">
                  <a:moveTo>
                    <a:pt x="1580676" y="0"/>
                  </a:moveTo>
                  <a:lnTo>
                    <a:pt x="0" y="0"/>
                  </a:lnTo>
                  <a:lnTo>
                    <a:pt x="203200" y="1066107"/>
                  </a:lnTo>
                  <a:lnTo>
                    <a:pt x="1783876" y="1066107"/>
                  </a:lnTo>
                  <a:lnTo>
                    <a:pt x="1580676" y="0"/>
                  </a:lnTo>
                  <a:close/>
                </a:path>
              </a:pathLst>
            </a:custGeom>
            <a:solidFill>
              <a:srgbClr val="FFDE59">
                <a:alpha val="68627"/>
              </a:srgbClr>
            </a:solidFill>
          </p:spPr>
        </p:sp>
        <p:sp>
          <p:nvSpPr>
            <p:cNvPr name="TextBox 11" id="11"/>
            <p:cNvSpPr txBox="true"/>
            <p:nvPr/>
          </p:nvSpPr>
          <p:spPr>
            <a:xfrm>
              <a:off x="101600" y="-38100"/>
              <a:ext cx="1580676" cy="110420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622241" y="4818409"/>
            <a:ext cx="7590128" cy="3443549"/>
            <a:chOff x="0" y="0"/>
            <a:chExt cx="1175910" cy="533496"/>
          </a:xfrm>
        </p:grpSpPr>
        <p:sp>
          <p:nvSpPr>
            <p:cNvPr name="Freeform 13" id="13"/>
            <p:cNvSpPr/>
            <p:nvPr/>
          </p:nvSpPr>
          <p:spPr>
            <a:xfrm flipH="false" flipV="false" rot="0">
              <a:off x="0" y="0"/>
              <a:ext cx="1175910" cy="533496"/>
            </a:xfrm>
            <a:custGeom>
              <a:avLst/>
              <a:gdLst/>
              <a:ahLst/>
              <a:cxnLst/>
              <a:rect r="r" b="b" t="t" l="l"/>
              <a:pathLst>
                <a:path h="533496" w="1175910">
                  <a:moveTo>
                    <a:pt x="0" y="0"/>
                  </a:moveTo>
                  <a:lnTo>
                    <a:pt x="1175910" y="0"/>
                  </a:lnTo>
                  <a:lnTo>
                    <a:pt x="1175910" y="533496"/>
                  </a:lnTo>
                  <a:lnTo>
                    <a:pt x="0" y="533496"/>
                  </a:lnTo>
                  <a:close/>
                </a:path>
              </a:pathLst>
            </a:custGeom>
            <a:blipFill>
              <a:blip r:embed="rId2"/>
              <a:stretch>
                <a:fillRect l="0" t="-11991" r="0" b="-11991"/>
              </a:stretch>
            </a:blipFill>
            <a:ln w="123825" cap="sq">
              <a:solidFill>
                <a:srgbClr val="FFFFFF"/>
              </a:solidFill>
              <a:prstDash val="solid"/>
              <a:miter/>
            </a:ln>
          </p:spPr>
        </p:sp>
      </p:grpSp>
      <p:grpSp>
        <p:nvGrpSpPr>
          <p:cNvPr name="Group 14" id="14"/>
          <p:cNvGrpSpPr/>
          <p:nvPr/>
        </p:nvGrpSpPr>
        <p:grpSpPr>
          <a:xfrm rot="6219044">
            <a:off x="12043748" y="146723"/>
            <a:ext cx="5782730" cy="3181824"/>
            <a:chOff x="0" y="0"/>
            <a:chExt cx="1593476" cy="876776"/>
          </a:xfrm>
        </p:grpSpPr>
        <p:sp>
          <p:nvSpPr>
            <p:cNvPr name="Freeform 15" id="15"/>
            <p:cNvSpPr/>
            <p:nvPr/>
          </p:nvSpPr>
          <p:spPr>
            <a:xfrm flipH="false" flipV="false" rot="0">
              <a:off x="0" y="0"/>
              <a:ext cx="1593476" cy="876776"/>
            </a:xfrm>
            <a:custGeom>
              <a:avLst/>
              <a:gdLst/>
              <a:ahLst/>
              <a:cxnLst/>
              <a:rect r="r" b="b" t="t" l="l"/>
              <a:pathLst>
                <a:path h="876776" w="1593476">
                  <a:moveTo>
                    <a:pt x="1390276" y="0"/>
                  </a:moveTo>
                  <a:lnTo>
                    <a:pt x="0" y="0"/>
                  </a:lnTo>
                  <a:lnTo>
                    <a:pt x="203200" y="876776"/>
                  </a:lnTo>
                  <a:lnTo>
                    <a:pt x="1593476" y="876776"/>
                  </a:lnTo>
                  <a:lnTo>
                    <a:pt x="1390276" y="0"/>
                  </a:lnTo>
                  <a:close/>
                </a:path>
              </a:pathLst>
            </a:custGeom>
            <a:gradFill rotWithShape="true">
              <a:gsLst>
                <a:gs pos="0">
                  <a:srgbClr val="FCFAF8">
                    <a:alpha val="54165"/>
                  </a:srgbClr>
                </a:gs>
                <a:gs pos="100000">
                  <a:srgbClr val="FFFFFF">
                    <a:alpha val="0"/>
                  </a:srgbClr>
                </a:gs>
              </a:gsLst>
              <a:lin ang="0"/>
            </a:gradFill>
          </p:spPr>
        </p:sp>
        <p:sp>
          <p:nvSpPr>
            <p:cNvPr name="TextBox 16" id="16"/>
            <p:cNvSpPr txBox="true"/>
            <p:nvPr/>
          </p:nvSpPr>
          <p:spPr>
            <a:xfrm>
              <a:off x="101600" y="-38100"/>
              <a:ext cx="1390276" cy="91487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4591305">
            <a:off x="-4356678" y="6286672"/>
            <a:ext cx="10772795" cy="4326573"/>
            <a:chOff x="0" y="0"/>
            <a:chExt cx="1680571" cy="674951"/>
          </a:xfrm>
        </p:grpSpPr>
        <p:sp>
          <p:nvSpPr>
            <p:cNvPr name="Freeform 18" id="18"/>
            <p:cNvSpPr/>
            <p:nvPr/>
          </p:nvSpPr>
          <p:spPr>
            <a:xfrm flipH="false" flipV="false" rot="0">
              <a:off x="0" y="0"/>
              <a:ext cx="1680571" cy="674951"/>
            </a:xfrm>
            <a:custGeom>
              <a:avLst/>
              <a:gdLst/>
              <a:ahLst/>
              <a:cxnLst/>
              <a:rect r="r" b="b" t="t" l="l"/>
              <a:pathLst>
                <a:path h="674951" w="1680571">
                  <a:moveTo>
                    <a:pt x="1477371" y="0"/>
                  </a:moveTo>
                  <a:lnTo>
                    <a:pt x="0" y="0"/>
                  </a:lnTo>
                  <a:lnTo>
                    <a:pt x="203200" y="674951"/>
                  </a:lnTo>
                  <a:lnTo>
                    <a:pt x="1680571" y="674951"/>
                  </a:lnTo>
                  <a:lnTo>
                    <a:pt x="1477371" y="0"/>
                  </a:lnTo>
                  <a:close/>
                </a:path>
              </a:pathLst>
            </a:custGeom>
            <a:gradFill rotWithShape="true">
              <a:gsLst>
                <a:gs pos="0">
                  <a:srgbClr val="E56528">
                    <a:alpha val="36000"/>
                  </a:srgbClr>
                </a:gs>
                <a:gs pos="100000">
                  <a:srgbClr val="E56528">
                    <a:alpha val="0"/>
                  </a:srgbClr>
                </a:gs>
              </a:gsLst>
              <a:lin ang="0"/>
            </a:gradFill>
          </p:spPr>
        </p:sp>
        <p:sp>
          <p:nvSpPr>
            <p:cNvPr name="TextBox 19" id="19"/>
            <p:cNvSpPr txBox="true"/>
            <p:nvPr/>
          </p:nvSpPr>
          <p:spPr>
            <a:xfrm>
              <a:off x="101600" y="-38100"/>
              <a:ext cx="1477371" cy="713051"/>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4591305">
            <a:off x="1472031" y="8443947"/>
            <a:ext cx="4804662" cy="2250597"/>
            <a:chOff x="0" y="0"/>
            <a:chExt cx="749534" cy="351096"/>
          </a:xfrm>
        </p:grpSpPr>
        <p:sp>
          <p:nvSpPr>
            <p:cNvPr name="Freeform 21" id="21"/>
            <p:cNvSpPr/>
            <p:nvPr/>
          </p:nvSpPr>
          <p:spPr>
            <a:xfrm flipH="false" flipV="false" rot="0">
              <a:off x="0" y="0"/>
              <a:ext cx="749534" cy="351096"/>
            </a:xfrm>
            <a:custGeom>
              <a:avLst/>
              <a:gdLst/>
              <a:ahLst/>
              <a:cxnLst/>
              <a:rect r="r" b="b" t="t" l="l"/>
              <a:pathLst>
                <a:path h="351096" w="749534">
                  <a:moveTo>
                    <a:pt x="546334" y="0"/>
                  </a:moveTo>
                  <a:lnTo>
                    <a:pt x="0" y="0"/>
                  </a:lnTo>
                  <a:lnTo>
                    <a:pt x="203200" y="351096"/>
                  </a:lnTo>
                  <a:lnTo>
                    <a:pt x="749534" y="351096"/>
                  </a:lnTo>
                  <a:lnTo>
                    <a:pt x="546334" y="0"/>
                  </a:lnTo>
                  <a:close/>
                </a:path>
              </a:pathLst>
            </a:custGeom>
            <a:gradFill rotWithShape="true">
              <a:gsLst>
                <a:gs pos="0">
                  <a:srgbClr val="FCFAF8">
                    <a:alpha val="19625"/>
                  </a:srgbClr>
                </a:gs>
                <a:gs pos="100000">
                  <a:srgbClr val="FFFFFF">
                    <a:alpha val="0"/>
                  </a:srgbClr>
                </a:gs>
              </a:gsLst>
              <a:lin ang="0"/>
            </a:gradFill>
          </p:spPr>
        </p:sp>
        <p:sp>
          <p:nvSpPr>
            <p:cNvPr name="TextBox 22" id="22"/>
            <p:cNvSpPr txBox="true"/>
            <p:nvPr/>
          </p:nvSpPr>
          <p:spPr>
            <a:xfrm>
              <a:off x="101600" y="-38100"/>
              <a:ext cx="546334" cy="38919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28700" y="7402110"/>
            <a:ext cx="5164912" cy="759038"/>
            <a:chOff x="0" y="0"/>
            <a:chExt cx="961178" cy="141255"/>
          </a:xfrm>
        </p:grpSpPr>
        <p:sp>
          <p:nvSpPr>
            <p:cNvPr name="Freeform 24" id="24"/>
            <p:cNvSpPr/>
            <p:nvPr/>
          </p:nvSpPr>
          <p:spPr>
            <a:xfrm flipH="false" flipV="false" rot="0">
              <a:off x="0" y="0"/>
              <a:ext cx="961178" cy="141255"/>
            </a:xfrm>
            <a:custGeom>
              <a:avLst/>
              <a:gdLst/>
              <a:ahLst/>
              <a:cxnLst/>
              <a:rect r="r" b="b" t="t" l="l"/>
              <a:pathLst>
                <a:path h="141255" w="961178">
                  <a:moveTo>
                    <a:pt x="70628" y="0"/>
                  </a:moveTo>
                  <a:lnTo>
                    <a:pt x="890551" y="0"/>
                  </a:lnTo>
                  <a:cubicBezTo>
                    <a:pt x="929557" y="0"/>
                    <a:pt x="961178" y="31621"/>
                    <a:pt x="961178" y="70628"/>
                  </a:cubicBezTo>
                  <a:lnTo>
                    <a:pt x="961178" y="70628"/>
                  </a:lnTo>
                  <a:cubicBezTo>
                    <a:pt x="961178" y="109634"/>
                    <a:pt x="929557" y="141255"/>
                    <a:pt x="890551" y="141255"/>
                  </a:cubicBezTo>
                  <a:lnTo>
                    <a:pt x="70628" y="141255"/>
                  </a:lnTo>
                  <a:cubicBezTo>
                    <a:pt x="31621" y="141255"/>
                    <a:pt x="0" y="109634"/>
                    <a:pt x="0" y="70628"/>
                  </a:cubicBezTo>
                  <a:lnTo>
                    <a:pt x="0" y="70628"/>
                  </a:lnTo>
                  <a:cubicBezTo>
                    <a:pt x="0" y="31621"/>
                    <a:pt x="31621" y="0"/>
                    <a:pt x="70628" y="0"/>
                  </a:cubicBezTo>
                  <a:close/>
                </a:path>
              </a:pathLst>
            </a:custGeom>
            <a:solidFill>
              <a:srgbClr val="FFDE59"/>
            </a:solidFill>
            <a:ln cap="rnd">
              <a:noFill/>
              <a:prstDash val="solid"/>
              <a:round/>
            </a:ln>
          </p:spPr>
        </p:sp>
        <p:sp>
          <p:nvSpPr>
            <p:cNvPr name="TextBox 25" id="25"/>
            <p:cNvSpPr txBox="true"/>
            <p:nvPr/>
          </p:nvSpPr>
          <p:spPr>
            <a:xfrm>
              <a:off x="0" y="-47625"/>
              <a:ext cx="961178" cy="188880"/>
            </a:xfrm>
            <a:prstGeom prst="rect">
              <a:avLst/>
            </a:prstGeom>
          </p:spPr>
          <p:txBody>
            <a:bodyPr anchor="ctr" rtlCol="false" tIns="50800" lIns="50800" bIns="50800" rIns="50800"/>
            <a:lstStyle/>
            <a:p>
              <a:pPr algn="ctr">
                <a:lnSpc>
                  <a:spcPts val="3359"/>
                </a:lnSpc>
              </a:pPr>
            </a:p>
          </p:txBody>
        </p:sp>
      </p:grpSp>
      <p:grpSp>
        <p:nvGrpSpPr>
          <p:cNvPr name="Group 26" id="26"/>
          <p:cNvGrpSpPr/>
          <p:nvPr/>
        </p:nvGrpSpPr>
        <p:grpSpPr>
          <a:xfrm rot="0">
            <a:off x="6332982" y="7402110"/>
            <a:ext cx="759038" cy="75903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sp>
        <p:nvSpPr>
          <p:cNvPr name="Freeform 29" id="29"/>
          <p:cNvSpPr/>
          <p:nvPr/>
        </p:nvSpPr>
        <p:spPr>
          <a:xfrm flipH="false" flipV="false" rot="0">
            <a:off x="6604550" y="7562997"/>
            <a:ext cx="261265" cy="437264"/>
          </a:xfrm>
          <a:custGeom>
            <a:avLst/>
            <a:gdLst/>
            <a:ahLst/>
            <a:cxnLst/>
            <a:rect r="r" b="b" t="t" l="l"/>
            <a:pathLst>
              <a:path h="437264" w="261265">
                <a:moveTo>
                  <a:pt x="0" y="0"/>
                </a:moveTo>
                <a:lnTo>
                  <a:pt x="261265" y="0"/>
                </a:lnTo>
                <a:lnTo>
                  <a:pt x="261265" y="437264"/>
                </a:lnTo>
                <a:lnTo>
                  <a:pt x="0" y="437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0" id="30"/>
          <p:cNvSpPr/>
          <p:nvPr/>
        </p:nvSpPr>
        <p:spPr>
          <a:xfrm flipV="true">
            <a:off x="533787" y="3105296"/>
            <a:ext cx="0" cy="1833017"/>
          </a:xfrm>
          <a:prstGeom prst="line">
            <a:avLst/>
          </a:prstGeom>
          <a:ln cap="flat" w="85725">
            <a:solidFill>
              <a:srgbClr val="FFDE59"/>
            </a:solidFill>
            <a:prstDash val="solid"/>
            <a:headEnd type="none" len="sm" w="sm"/>
            <a:tailEnd type="none" len="sm" w="sm"/>
          </a:ln>
        </p:spPr>
      </p:sp>
      <p:grpSp>
        <p:nvGrpSpPr>
          <p:cNvPr name="Group 31" id="31"/>
          <p:cNvGrpSpPr/>
          <p:nvPr/>
        </p:nvGrpSpPr>
        <p:grpSpPr>
          <a:xfrm rot="-200034">
            <a:off x="1557008" y="9927494"/>
            <a:ext cx="18288000" cy="2006846"/>
            <a:chOff x="0" y="0"/>
            <a:chExt cx="4816593" cy="528552"/>
          </a:xfrm>
        </p:grpSpPr>
        <p:sp>
          <p:nvSpPr>
            <p:cNvPr name="Freeform 32" id="32"/>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33" id="33"/>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310517">
            <a:off x="-2792770" y="9873003"/>
            <a:ext cx="11057692" cy="2006846"/>
            <a:chOff x="0" y="0"/>
            <a:chExt cx="2912314" cy="528552"/>
          </a:xfrm>
        </p:grpSpPr>
        <p:sp>
          <p:nvSpPr>
            <p:cNvPr name="Freeform 35" id="35"/>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36" id="36"/>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114290">
            <a:off x="1798335" y="10034082"/>
            <a:ext cx="18288000" cy="2065438"/>
            <a:chOff x="0" y="0"/>
            <a:chExt cx="4816593" cy="543984"/>
          </a:xfrm>
        </p:grpSpPr>
        <p:sp>
          <p:nvSpPr>
            <p:cNvPr name="Freeform 38" id="38"/>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39" id="39"/>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134923">
            <a:off x="-2493449" y="10073735"/>
            <a:ext cx="11069925" cy="2916089"/>
            <a:chOff x="0" y="0"/>
            <a:chExt cx="2915536" cy="768023"/>
          </a:xfrm>
        </p:grpSpPr>
        <p:sp>
          <p:nvSpPr>
            <p:cNvPr name="Freeform 41" id="41"/>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42" id="42"/>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2527039" y="-5425"/>
            <a:ext cx="16781375" cy="1034125"/>
            <a:chOff x="0" y="0"/>
            <a:chExt cx="4419786" cy="272362"/>
          </a:xfrm>
        </p:grpSpPr>
        <p:sp>
          <p:nvSpPr>
            <p:cNvPr name="Freeform 44" id="44"/>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45" id="45"/>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022466" y="-240"/>
            <a:ext cx="4633622" cy="1174856"/>
            <a:chOff x="0" y="0"/>
            <a:chExt cx="1276830" cy="323741"/>
          </a:xfrm>
        </p:grpSpPr>
        <p:sp>
          <p:nvSpPr>
            <p:cNvPr name="Freeform 47" id="47"/>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48" id="48"/>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49" id="49"/>
          <p:cNvSpPr/>
          <p:nvPr/>
        </p:nvSpPr>
        <p:spPr>
          <a:xfrm>
            <a:off x="5715843" y="1028700"/>
            <a:ext cx="1223151" cy="0"/>
          </a:xfrm>
          <a:prstGeom prst="line">
            <a:avLst/>
          </a:prstGeom>
          <a:ln cap="flat" w="47625">
            <a:solidFill>
              <a:srgbClr val="FFDE59"/>
            </a:solidFill>
            <a:prstDash val="solid"/>
            <a:headEnd type="none" len="sm" w="sm"/>
            <a:tailEnd type="none" len="sm" w="sm"/>
          </a:ln>
        </p:spPr>
      </p:sp>
      <p:grpSp>
        <p:nvGrpSpPr>
          <p:cNvPr name="Group 50" id="50"/>
          <p:cNvGrpSpPr/>
          <p:nvPr/>
        </p:nvGrpSpPr>
        <p:grpSpPr>
          <a:xfrm rot="0">
            <a:off x="5715843" y="-5425"/>
            <a:ext cx="1223151" cy="1034125"/>
            <a:chOff x="0" y="0"/>
            <a:chExt cx="322147" cy="272362"/>
          </a:xfrm>
        </p:grpSpPr>
        <p:sp>
          <p:nvSpPr>
            <p:cNvPr name="Freeform 51" id="51"/>
            <p:cNvSpPr/>
            <p:nvPr/>
          </p:nvSpPr>
          <p:spPr>
            <a:xfrm flipH="false" flipV="false" rot="0">
              <a:off x="0" y="0"/>
              <a:ext cx="322147" cy="272362"/>
            </a:xfrm>
            <a:custGeom>
              <a:avLst/>
              <a:gdLst/>
              <a:ahLst/>
              <a:cxnLst/>
              <a:rect r="r" b="b" t="t" l="l"/>
              <a:pathLst>
                <a:path h="272362" w="322147">
                  <a:moveTo>
                    <a:pt x="0" y="0"/>
                  </a:moveTo>
                  <a:lnTo>
                    <a:pt x="322147" y="0"/>
                  </a:lnTo>
                  <a:lnTo>
                    <a:pt x="322147"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52" id="52"/>
            <p:cNvSpPr txBox="true"/>
            <p:nvPr/>
          </p:nvSpPr>
          <p:spPr>
            <a:xfrm>
              <a:off x="0" y="-38100"/>
              <a:ext cx="322147" cy="310462"/>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4676013" y="222774"/>
            <a:ext cx="1902949" cy="577727"/>
            <a:chOff x="0" y="0"/>
            <a:chExt cx="501188" cy="152158"/>
          </a:xfrm>
        </p:grpSpPr>
        <p:sp>
          <p:nvSpPr>
            <p:cNvPr name="Freeform 54" id="54"/>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55" id="55"/>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16681573" y="222774"/>
            <a:ext cx="577727" cy="577727"/>
            <a:chOff x="0" y="0"/>
            <a:chExt cx="152158" cy="152158"/>
          </a:xfrm>
        </p:grpSpPr>
        <p:sp>
          <p:nvSpPr>
            <p:cNvPr name="Freeform 57" id="57"/>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58" id="58"/>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59" id="5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0" id="60"/>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61" id="61"/>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sp>
        <p:nvSpPr>
          <p:cNvPr name="TextBox 62" id="62"/>
          <p:cNvSpPr txBox="true"/>
          <p:nvPr/>
        </p:nvSpPr>
        <p:spPr>
          <a:xfrm rot="0">
            <a:off x="886844" y="2867364"/>
            <a:ext cx="13236031" cy="2199311"/>
          </a:xfrm>
          <a:prstGeom prst="rect">
            <a:avLst/>
          </a:prstGeom>
        </p:spPr>
        <p:txBody>
          <a:bodyPr anchor="t" rtlCol="false" tIns="0" lIns="0" bIns="0" rIns="0">
            <a:spAutoFit/>
          </a:bodyPr>
          <a:lstStyle/>
          <a:p>
            <a:pPr algn="l">
              <a:lnSpc>
                <a:spcPts val="5768"/>
              </a:lnSpc>
              <a:spcBef>
                <a:spcPct val="0"/>
              </a:spcBef>
            </a:pPr>
            <a:r>
              <a:rPr lang="en-US" b="true" sz="4120">
                <a:solidFill>
                  <a:srgbClr val="FFFFFF"/>
                </a:solidFill>
                <a:latin typeface="Poppins Semi-Bold"/>
                <a:ea typeface="Poppins Semi-Bold"/>
                <a:cs typeface="Poppins Semi-Bold"/>
                <a:sym typeface="Poppins Semi-Bold"/>
              </a:rPr>
              <a:t>Pemanfaatan Limbah Kayu Sengon sebagai Bahan Baku Syngas: Inovasi Energi Terbarukan dari Biomassa Kayu Metode Gasifikasi</a:t>
            </a:r>
          </a:p>
        </p:txBody>
      </p:sp>
      <p:sp>
        <p:nvSpPr>
          <p:cNvPr name="TextBox 63" id="63"/>
          <p:cNvSpPr txBox="true"/>
          <p:nvPr/>
        </p:nvSpPr>
        <p:spPr>
          <a:xfrm rot="0">
            <a:off x="1028700" y="7482467"/>
            <a:ext cx="5164912" cy="512827"/>
          </a:xfrm>
          <a:prstGeom prst="rect">
            <a:avLst/>
          </a:prstGeom>
        </p:spPr>
        <p:txBody>
          <a:bodyPr anchor="t" rtlCol="false" tIns="0" lIns="0" bIns="0" rIns="0">
            <a:spAutoFit/>
          </a:bodyPr>
          <a:lstStyle/>
          <a:p>
            <a:pPr algn="ctr">
              <a:lnSpc>
                <a:spcPts val="3962"/>
              </a:lnSpc>
              <a:spcBef>
                <a:spcPct val="0"/>
              </a:spcBef>
            </a:pPr>
            <a:r>
              <a:rPr lang="en-US" b="true" sz="2830">
                <a:solidFill>
                  <a:srgbClr val="000000"/>
                </a:solidFill>
                <a:latin typeface="Poppins Semi-Bold"/>
                <a:ea typeface="Poppins Semi-Bold"/>
                <a:cs typeface="Poppins Semi-Bold"/>
                <a:sym typeface="Poppins Semi-Bold"/>
              </a:rPr>
              <a:t>Start Presentation Now</a:t>
            </a:r>
          </a:p>
        </p:txBody>
      </p:sp>
      <p:sp>
        <p:nvSpPr>
          <p:cNvPr name="TextBox 64" id="64"/>
          <p:cNvSpPr txBox="true"/>
          <p:nvPr/>
        </p:nvSpPr>
        <p:spPr>
          <a:xfrm rot="0">
            <a:off x="14783065" y="294150"/>
            <a:ext cx="1700646" cy="3683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sp>
        <p:nvSpPr>
          <p:cNvPr name="TextBox 65" id="65"/>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66" id="66"/>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67" id="67"/>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
        <p:nvSpPr>
          <p:cNvPr name="Freeform 68" id="68"/>
          <p:cNvSpPr/>
          <p:nvPr/>
        </p:nvSpPr>
        <p:spPr>
          <a:xfrm flipH="false" flipV="false" rot="0">
            <a:off x="1848100" y="5288954"/>
            <a:ext cx="3526113" cy="1890878"/>
          </a:xfrm>
          <a:custGeom>
            <a:avLst/>
            <a:gdLst/>
            <a:ahLst/>
            <a:cxnLst/>
            <a:rect r="r" b="b" t="t" l="l"/>
            <a:pathLst>
              <a:path h="1890878" w="3526113">
                <a:moveTo>
                  <a:pt x="0" y="0"/>
                </a:moveTo>
                <a:lnTo>
                  <a:pt x="3526112" y="0"/>
                </a:lnTo>
                <a:lnTo>
                  <a:pt x="3526112" y="1890878"/>
                </a:lnTo>
                <a:lnTo>
                  <a:pt x="0" y="18908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222774"/>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2466" y="-240"/>
            <a:ext cx="4633622" cy="1174856"/>
            <a:chOff x="0" y="0"/>
            <a:chExt cx="1276830" cy="323741"/>
          </a:xfrm>
        </p:grpSpPr>
        <p:sp>
          <p:nvSpPr>
            <p:cNvPr name="Freeform 14" id="14"/>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15" id="15"/>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17" id="17"/>
          <p:cNvGrpSpPr/>
          <p:nvPr/>
        </p:nvGrpSpPr>
        <p:grpSpPr>
          <a:xfrm rot="0">
            <a:off x="9099047" y="-5425"/>
            <a:ext cx="1764201" cy="1034125"/>
            <a:chOff x="0" y="0"/>
            <a:chExt cx="464646" cy="272362"/>
          </a:xfrm>
        </p:grpSpPr>
        <p:sp>
          <p:nvSpPr>
            <p:cNvPr name="Freeform 18" id="18"/>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19" id="19"/>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681573" y="222774"/>
            <a:ext cx="577727" cy="577727"/>
            <a:chOff x="0" y="0"/>
            <a:chExt cx="152158" cy="152158"/>
          </a:xfrm>
        </p:grpSpPr>
        <p:sp>
          <p:nvSpPr>
            <p:cNvPr name="Freeform 21" id="21"/>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22" id="22"/>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25" id="25"/>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26" id="26"/>
          <p:cNvGrpSpPr/>
          <p:nvPr/>
        </p:nvGrpSpPr>
        <p:grpSpPr>
          <a:xfrm rot="0">
            <a:off x="14676013" y="222774"/>
            <a:ext cx="1902949" cy="577727"/>
            <a:chOff x="0" y="0"/>
            <a:chExt cx="2537265" cy="770302"/>
          </a:xfrm>
        </p:grpSpPr>
        <p:grpSp>
          <p:nvGrpSpPr>
            <p:cNvPr name="Group 27" id="27"/>
            <p:cNvGrpSpPr/>
            <p:nvPr/>
          </p:nvGrpSpPr>
          <p:grpSpPr>
            <a:xfrm rot="0">
              <a:off x="0" y="0"/>
              <a:ext cx="2537265" cy="770302"/>
              <a:chOff x="0" y="0"/>
              <a:chExt cx="501188" cy="152158"/>
            </a:xfrm>
          </p:grpSpPr>
          <p:sp>
            <p:nvSpPr>
              <p:cNvPr name="Freeform 28" id="28"/>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29" id="29"/>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31" id="31"/>
          <p:cNvSpPr/>
          <p:nvPr/>
        </p:nvSpPr>
        <p:spPr>
          <a:xfrm flipH="true">
            <a:off x="9981147" y="1591093"/>
            <a:ext cx="9763901" cy="0"/>
          </a:xfrm>
          <a:prstGeom prst="line">
            <a:avLst/>
          </a:prstGeom>
          <a:ln cap="flat" w="85725">
            <a:solidFill>
              <a:srgbClr val="FFDE59"/>
            </a:solidFill>
            <a:prstDash val="solid"/>
            <a:headEnd type="none" len="sm" w="sm"/>
            <a:tailEnd type="none" len="sm" w="sm"/>
          </a:ln>
        </p:spPr>
      </p:sp>
      <p:sp>
        <p:nvSpPr>
          <p:cNvPr name="TextBox 32" id="32"/>
          <p:cNvSpPr txBox="true"/>
          <p:nvPr/>
        </p:nvSpPr>
        <p:spPr>
          <a:xfrm rot="0">
            <a:off x="1841896" y="1633955"/>
            <a:ext cx="14839677" cy="1619852"/>
          </a:xfrm>
          <a:prstGeom prst="rect">
            <a:avLst/>
          </a:prstGeom>
        </p:spPr>
        <p:txBody>
          <a:bodyPr anchor="t" rtlCol="false" tIns="0" lIns="0" bIns="0" rIns="0">
            <a:spAutoFit/>
          </a:bodyPr>
          <a:lstStyle/>
          <a:p>
            <a:pPr algn="ctr">
              <a:lnSpc>
                <a:spcPts val="6228"/>
              </a:lnSpc>
            </a:pPr>
            <a:r>
              <a:rPr lang="en-US" b="true" sz="5147">
                <a:solidFill>
                  <a:srgbClr val="FFFFFF"/>
                </a:solidFill>
                <a:latin typeface="Poppins Semi-Bold"/>
                <a:ea typeface="Poppins Semi-Bold"/>
                <a:cs typeface="Poppins Semi-Bold"/>
                <a:sym typeface="Poppins Semi-Bold"/>
              </a:rPr>
              <a:t>Karakteristik Limbah Kayu Sengon Sebagai Bahan Dasar Pembuatan Syngas</a:t>
            </a:r>
          </a:p>
        </p:txBody>
      </p:sp>
      <p:sp>
        <p:nvSpPr>
          <p:cNvPr name="TextBox 33" id="33"/>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34" id="34"/>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35" id="35"/>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graphicFrame>
        <p:nvGraphicFramePr>
          <p:cNvPr name="Table 36" id="36"/>
          <p:cNvGraphicFramePr>
            <a:graphicFrameLocks noGrp="true"/>
          </p:cNvGraphicFramePr>
          <p:nvPr/>
        </p:nvGraphicFramePr>
        <p:xfrm>
          <a:off x="541685" y="3610995"/>
          <a:ext cx="8392562" cy="5396868"/>
        </p:xfrm>
        <a:graphic>
          <a:graphicData uri="http://schemas.openxmlformats.org/drawingml/2006/table">
            <a:tbl>
              <a:tblPr/>
              <a:tblGrid>
                <a:gridCol w="4196281"/>
                <a:gridCol w="4196281"/>
              </a:tblGrid>
              <a:tr h="985251">
                <a:tc>
                  <a:txBody>
                    <a:bodyPr anchor="t" rtlCol="false"/>
                    <a:lstStyle/>
                    <a:p>
                      <a:pPr algn="ctr">
                        <a:lnSpc>
                          <a:spcPts val="3779"/>
                        </a:lnSpc>
                        <a:defRPr/>
                      </a:pPr>
                      <a:r>
                        <a:rPr lang="en-US" sz="2700">
                          <a:solidFill>
                            <a:srgbClr val="FFFFFF"/>
                          </a:solidFill>
                          <a:latin typeface="Open Sans"/>
                          <a:ea typeface="Open Sans"/>
                          <a:cs typeface="Open Sans"/>
                          <a:sym typeface="Open Sans"/>
                        </a:rPr>
                        <a:t>Parameter</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Nilai</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85251">
                <a:tc>
                  <a:txBody>
                    <a:bodyPr anchor="t" rtlCol="false"/>
                    <a:lstStyle/>
                    <a:p>
                      <a:pPr algn="ctr">
                        <a:lnSpc>
                          <a:spcPts val="3779"/>
                        </a:lnSpc>
                        <a:defRPr/>
                      </a:pPr>
                      <a:r>
                        <a:rPr lang="en-US" sz="2700">
                          <a:solidFill>
                            <a:srgbClr val="FFFFFF"/>
                          </a:solidFill>
                          <a:latin typeface="Open Sans"/>
                          <a:ea typeface="Open Sans"/>
                          <a:cs typeface="Open Sans"/>
                          <a:sym typeface="Open Sans"/>
                        </a:rPr>
                        <a:t>Nilai Kalor (HHV)</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18-19 MJ/Kg</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85251">
                <a:tc>
                  <a:txBody>
                    <a:bodyPr anchor="t" rtlCol="false"/>
                    <a:lstStyle/>
                    <a:p>
                      <a:pPr algn="ctr">
                        <a:lnSpc>
                          <a:spcPts val="3779"/>
                        </a:lnSpc>
                        <a:defRPr/>
                      </a:pPr>
                      <a:r>
                        <a:rPr lang="en-US" sz="2700">
                          <a:solidFill>
                            <a:srgbClr val="FFFFFF"/>
                          </a:solidFill>
                          <a:latin typeface="Open Sans"/>
                          <a:ea typeface="Open Sans"/>
                          <a:cs typeface="Open Sans"/>
                          <a:sym typeface="Open Sans"/>
                        </a:rPr>
                        <a:t>Densitas</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300-370 kg/m^3</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13705">
                <a:tc>
                  <a:txBody>
                    <a:bodyPr anchor="t" rtlCol="false"/>
                    <a:lstStyle/>
                    <a:p>
                      <a:pPr algn="ctr">
                        <a:lnSpc>
                          <a:spcPts val="3779"/>
                        </a:lnSpc>
                        <a:defRPr/>
                      </a:pPr>
                      <a:r>
                        <a:rPr lang="en-US" sz="2700">
                          <a:solidFill>
                            <a:srgbClr val="FFFFFF"/>
                          </a:solidFill>
                          <a:latin typeface="Open Sans"/>
                          <a:ea typeface="Open Sans"/>
                          <a:cs typeface="Open Sans"/>
                          <a:sym typeface="Open Sans"/>
                        </a:rPr>
                        <a:t>Suhu Gasifikasi</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750-850 C</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13705">
                <a:tc>
                  <a:txBody>
                    <a:bodyPr anchor="t" rtlCol="false"/>
                    <a:lstStyle/>
                    <a:p>
                      <a:pPr algn="ctr">
                        <a:lnSpc>
                          <a:spcPts val="3779"/>
                        </a:lnSpc>
                        <a:defRPr/>
                      </a:pPr>
                      <a:r>
                        <a:rPr lang="en-US" sz="2700">
                          <a:solidFill>
                            <a:srgbClr val="FFFFFF"/>
                          </a:solidFill>
                          <a:latin typeface="Open Sans"/>
                          <a:ea typeface="Open Sans"/>
                          <a:cs typeface="Open Sans"/>
                          <a:sym typeface="Open Sans"/>
                        </a:rPr>
                        <a:t>Equivalent Ratio ( ER)</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0.25-0.35 </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13705">
                <a:tc>
                  <a:txBody>
                    <a:bodyPr anchor="t" rtlCol="false"/>
                    <a:lstStyle/>
                    <a:p>
                      <a:pPr algn="ctr">
                        <a:lnSpc>
                          <a:spcPts val="3779"/>
                        </a:lnSpc>
                        <a:defRPr/>
                      </a:pPr>
                      <a:r>
                        <a:rPr lang="en-US" sz="2700">
                          <a:solidFill>
                            <a:srgbClr val="FFFFFF"/>
                          </a:solidFill>
                          <a:latin typeface="Open Sans"/>
                          <a:ea typeface="Open Sans"/>
                          <a:cs typeface="Open Sans"/>
                          <a:sym typeface="Open Sans"/>
                        </a:rPr>
                        <a:t>Ukuran Partikel</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2-5 Cm</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aphicFrame>
        <p:nvGraphicFramePr>
          <p:cNvPr name="Table 37" id="37"/>
          <p:cNvGraphicFramePr>
            <a:graphicFrameLocks noGrp="true"/>
          </p:cNvGraphicFramePr>
          <p:nvPr/>
        </p:nvGraphicFramePr>
        <p:xfrm>
          <a:off x="9981147" y="3567102"/>
          <a:ext cx="7916565" cy="6648450"/>
        </p:xfrm>
        <a:graphic>
          <a:graphicData uri="http://schemas.openxmlformats.org/drawingml/2006/table">
            <a:tbl>
              <a:tblPr/>
              <a:tblGrid>
                <a:gridCol w="3826555"/>
                <a:gridCol w="4090011"/>
              </a:tblGrid>
              <a:tr h="613114">
                <a:tc>
                  <a:txBody>
                    <a:bodyPr anchor="t" rtlCol="false"/>
                    <a:lstStyle/>
                    <a:p>
                      <a:pPr algn="ctr">
                        <a:lnSpc>
                          <a:spcPts val="6750"/>
                        </a:lnSpc>
                        <a:defRPr/>
                      </a:pPr>
                      <a:r>
                        <a:rPr lang="en-US" sz="2700" spc="29">
                          <a:solidFill>
                            <a:srgbClr val="FFFFFF"/>
                          </a:solidFill>
                          <a:latin typeface="Open Sans"/>
                          <a:ea typeface="Open Sans"/>
                          <a:cs typeface="Open Sans"/>
                          <a:sym typeface="Open Sans"/>
                        </a:rPr>
                        <a:t>Komponen</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Komposisi ( % Volume) </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CO</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18-24</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H2</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15-20</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CH4 </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1-4</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CO2</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8-12</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N2</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45-52</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Tar</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0.5-2 g/Nm^3</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Selulosa</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45-48</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Hemiselulosa</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25-28</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Lignin</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23-26</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603534">
                <a:tc>
                  <a:txBody>
                    <a:bodyPr anchor="t" rtlCol="false"/>
                    <a:lstStyle/>
                    <a:p>
                      <a:pPr algn="ctr">
                        <a:lnSpc>
                          <a:spcPts val="3779"/>
                        </a:lnSpc>
                        <a:defRPr/>
                      </a:pPr>
                      <a:r>
                        <a:rPr lang="en-US" sz="2700">
                          <a:solidFill>
                            <a:srgbClr val="FFFFFF"/>
                          </a:solidFill>
                          <a:latin typeface="Open Sans"/>
                          <a:ea typeface="Open Sans"/>
                          <a:cs typeface="Open Sans"/>
                          <a:sym typeface="Open Sans"/>
                        </a:rPr>
                        <a:t>Ekstraktif</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2-4</a:t>
                      </a:r>
                      <a:endParaRPr lang="en-US" sz="1100"/>
                    </a:p>
                  </a:txBody>
                  <a:tcPr marL="0" marR="0" marT="0" marB="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222774"/>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38" id="38"/>
          <p:cNvGrpSpPr/>
          <p:nvPr/>
        </p:nvGrpSpPr>
        <p:grpSpPr>
          <a:xfrm rot="0">
            <a:off x="14676013" y="222774"/>
            <a:ext cx="1902949" cy="577727"/>
            <a:chOff x="0" y="0"/>
            <a:chExt cx="2537265" cy="770302"/>
          </a:xfrm>
        </p:grpSpPr>
        <p:grpSp>
          <p:nvGrpSpPr>
            <p:cNvPr name="Group 39" id="39"/>
            <p:cNvGrpSpPr/>
            <p:nvPr/>
          </p:nvGrpSpPr>
          <p:grpSpPr>
            <a:xfrm rot="0">
              <a:off x="0" y="0"/>
              <a:ext cx="2537265" cy="770302"/>
              <a:chOff x="0" y="0"/>
              <a:chExt cx="501188" cy="152158"/>
            </a:xfrm>
          </p:grpSpPr>
          <p:sp>
            <p:nvSpPr>
              <p:cNvPr name="Freeform 40" id="40"/>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1" id="41"/>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43" id="43"/>
          <p:cNvSpPr/>
          <p:nvPr/>
        </p:nvSpPr>
        <p:spPr>
          <a:xfrm flipH="true">
            <a:off x="4319199" y="3610995"/>
            <a:ext cx="9763901" cy="0"/>
          </a:xfrm>
          <a:prstGeom prst="line">
            <a:avLst/>
          </a:prstGeom>
          <a:ln cap="flat" w="85725">
            <a:solidFill>
              <a:srgbClr val="FFDE59"/>
            </a:solidFill>
            <a:prstDash val="solid"/>
            <a:headEnd type="none" len="sm" w="sm"/>
            <a:tailEnd type="none" len="sm" w="sm"/>
          </a:ln>
        </p:spPr>
      </p:sp>
      <p:sp>
        <p:nvSpPr>
          <p:cNvPr name="TextBox 44" id="44"/>
          <p:cNvSpPr txBox="true"/>
          <p:nvPr/>
        </p:nvSpPr>
        <p:spPr>
          <a:xfrm rot="0">
            <a:off x="1841896" y="1738730"/>
            <a:ext cx="14839677" cy="1619852"/>
          </a:xfrm>
          <a:prstGeom prst="rect">
            <a:avLst/>
          </a:prstGeom>
        </p:spPr>
        <p:txBody>
          <a:bodyPr anchor="t" rtlCol="false" tIns="0" lIns="0" bIns="0" rIns="0">
            <a:spAutoFit/>
          </a:bodyPr>
          <a:lstStyle/>
          <a:p>
            <a:pPr algn="ctr">
              <a:lnSpc>
                <a:spcPts val="6228"/>
              </a:lnSpc>
            </a:pPr>
            <a:r>
              <a:rPr lang="en-US" b="true" sz="5147">
                <a:solidFill>
                  <a:srgbClr val="FFFFFF"/>
                </a:solidFill>
                <a:latin typeface="Poppins Semi-Bold"/>
                <a:ea typeface="Poppins Semi-Bold"/>
                <a:cs typeface="Poppins Semi-Bold"/>
                <a:sym typeface="Poppins Semi-Bold"/>
              </a:rPr>
              <a:t>Karakteristik Limbah Kayu Sengon Sebagai Bahan Dasar Pembuatan Syngas</a:t>
            </a:r>
          </a:p>
        </p:txBody>
      </p:sp>
      <p:sp>
        <p:nvSpPr>
          <p:cNvPr name="TextBox 45" id="45"/>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6" id="46"/>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7" id="47"/>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
        <p:nvSpPr>
          <p:cNvPr name="TextBox 48" id="48"/>
          <p:cNvSpPr txBox="true"/>
          <p:nvPr/>
        </p:nvSpPr>
        <p:spPr>
          <a:xfrm rot="0">
            <a:off x="381774" y="3815782"/>
            <a:ext cx="13095957" cy="5528429"/>
          </a:xfrm>
          <a:prstGeom prst="rect">
            <a:avLst/>
          </a:prstGeom>
        </p:spPr>
        <p:txBody>
          <a:bodyPr anchor="t" rtlCol="false" tIns="0" lIns="0" bIns="0" rIns="0">
            <a:spAutoFit/>
          </a:bodyPr>
          <a:lstStyle/>
          <a:p>
            <a:pPr algn="just">
              <a:lnSpc>
                <a:spcPts val="4948"/>
              </a:lnSpc>
            </a:pPr>
            <a:r>
              <a:rPr lang="en-US" sz="2749">
                <a:solidFill>
                  <a:srgbClr val="FFFFFF"/>
                </a:solidFill>
                <a:latin typeface="Open Sans"/>
                <a:ea typeface="Open Sans"/>
                <a:cs typeface="Open Sans"/>
                <a:sym typeface="Open Sans"/>
              </a:rPr>
              <a:t>Keunggulan Limbah Kayu Sengon untuk Gasifikasi :</a:t>
            </a:r>
          </a:p>
          <a:p>
            <a:pPr algn="just" marL="593530" indent="-296765" lvl="1">
              <a:lnSpc>
                <a:spcPts val="4948"/>
              </a:lnSpc>
              <a:buAutoNum type="arabicPeriod" startAt="1"/>
            </a:pPr>
            <a:r>
              <a:rPr lang="en-US" sz="2749">
                <a:solidFill>
                  <a:srgbClr val="FFFFFF"/>
                </a:solidFill>
                <a:latin typeface="Open Sans"/>
                <a:ea typeface="Open Sans"/>
                <a:cs typeface="Open Sans"/>
                <a:sym typeface="Open Sans"/>
              </a:rPr>
              <a:t>Kadar abu yang rendah (0.5-1.2%) </a:t>
            </a:r>
          </a:p>
          <a:p>
            <a:pPr algn="just" marL="593530" indent="-296765" lvl="1">
              <a:lnSpc>
                <a:spcPts val="4948"/>
              </a:lnSpc>
              <a:buAutoNum type="arabicPeriod" startAt="1"/>
            </a:pPr>
            <a:r>
              <a:rPr lang="en-US" sz="2749">
                <a:solidFill>
                  <a:srgbClr val="FFFFFF"/>
                </a:solidFill>
                <a:latin typeface="Open Sans"/>
                <a:ea typeface="Open Sans"/>
                <a:cs typeface="Open Sans"/>
                <a:sym typeface="Open Sans"/>
              </a:rPr>
              <a:t>Kandungan volatile matter/kandungan uap tinggi (78-82%) </a:t>
            </a:r>
          </a:p>
          <a:p>
            <a:pPr algn="just" marL="593530" indent="-296765" lvl="1">
              <a:lnSpc>
                <a:spcPts val="4948"/>
              </a:lnSpc>
              <a:buAutoNum type="arabicPeriod" startAt="1"/>
            </a:pPr>
            <a:r>
              <a:rPr lang="en-US" sz="2749">
                <a:solidFill>
                  <a:srgbClr val="FFFFFF"/>
                </a:solidFill>
                <a:latin typeface="Open Sans"/>
                <a:ea typeface="Open Sans"/>
                <a:cs typeface="Open Sans"/>
                <a:sym typeface="Open Sans"/>
              </a:rPr>
              <a:t>Kandungan sulfur yang rendah (0.01-0.05%) / syngas yang lebih bersih</a:t>
            </a:r>
          </a:p>
          <a:p>
            <a:pPr algn="just" marL="593530" indent="-296765" lvl="1">
              <a:lnSpc>
                <a:spcPts val="4948"/>
              </a:lnSpc>
              <a:buAutoNum type="arabicPeriod" startAt="1"/>
            </a:pPr>
            <a:r>
              <a:rPr lang="en-US" sz="2749">
                <a:solidFill>
                  <a:srgbClr val="FFFFFF"/>
                </a:solidFill>
                <a:latin typeface="Open Sans"/>
                <a:ea typeface="Open Sans"/>
                <a:cs typeface="Open Sans"/>
                <a:sym typeface="Open Sans"/>
              </a:rPr>
              <a:t>Nilai kalor  (18-19 MJ/kg) .</a:t>
            </a:r>
          </a:p>
          <a:p>
            <a:pPr algn="just" marL="593530" indent="-296765" lvl="1">
              <a:lnSpc>
                <a:spcPts val="4948"/>
              </a:lnSpc>
              <a:buAutoNum type="arabicPeriod" startAt="1"/>
            </a:pPr>
            <a:r>
              <a:rPr lang="en-US" sz="2749">
                <a:solidFill>
                  <a:srgbClr val="FFFFFF"/>
                </a:solidFill>
                <a:latin typeface="Open Sans"/>
                <a:ea typeface="Open Sans"/>
                <a:cs typeface="Open Sans"/>
                <a:sym typeface="Open Sans"/>
              </a:rPr>
              <a:t>adar air rendah (&lt;15%) </a:t>
            </a:r>
          </a:p>
          <a:p>
            <a:pPr algn="just" marL="593530" indent="-296765" lvl="1">
              <a:lnSpc>
                <a:spcPts val="4948"/>
              </a:lnSpc>
              <a:buAutoNum type="arabicPeriod" startAt="1"/>
            </a:pPr>
            <a:r>
              <a:rPr lang="en-US" sz="2749">
                <a:solidFill>
                  <a:srgbClr val="FFFFFF"/>
                </a:solidFill>
                <a:latin typeface="Open Sans"/>
                <a:ea typeface="Open Sans"/>
                <a:cs typeface="Open Sans"/>
                <a:sym typeface="Open Sans"/>
              </a:rPr>
              <a:t>Keberlanjutan Lingkungan</a:t>
            </a:r>
          </a:p>
          <a:p>
            <a:pPr algn="just" marL="593530" indent="-296765" lvl="1">
              <a:lnSpc>
                <a:spcPts val="4948"/>
              </a:lnSpc>
              <a:buAutoNum type="arabicPeriod" startAt="1"/>
            </a:pPr>
            <a:r>
              <a:rPr lang="en-US" sz="2749">
                <a:solidFill>
                  <a:srgbClr val="FFFFFF"/>
                </a:solidFill>
                <a:latin typeface="Open Sans"/>
                <a:ea typeface="Open Sans"/>
                <a:cs typeface="Open Sans"/>
                <a:sym typeface="Open Sans"/>
              </a:rPr>
              <a:t>Ketersediaan limbah yang melimpah </a:t>
            </a:r>
          </a:p>
          <a:p>
            <a:pPr algn="just" marL="593530" indent="-296765" lvl="1">
              <a:lnSpc>
                <a:spcPts val="4948"/>
              </a:lnSpc>
              <a:buAutoNum type="arabicPeriod" startAt="1"/>
            </a:pPr>
            <a:r>
              <a:rPr lang="en-US" sz="2749">
                <a:solidFill>
                  <a:srgbClr val="FFFFFF"/>
                </a:solidFill>
                <a:latin typeface="Open Sans"/>
                <a:ea typeface="Open Sans"/>
                <a:cs typeface="Open Sans"/>
                <a:sym typeface="Open Sans"/>
              </a:rPr>
              <a:t> Struktur kayu yang relatif lunak </a:t>
            </a:r>
          </a:p>
        </p:txBody>
      </p:sp>
      <p:grpSp>
        <p:nvGrpSpPr>
          <p:cNvPr name="Group 49" id="49"/>
          <p:cNvGrpSpPr/>
          <p:nvPr/>
        </p:nvGrpSpPr>
        <p:grpSpPr>
          <a:xfrm rot="0">
            <a:off x="14083101" y="3956971"/>
            <a:ext cx="3762370" cy="5175349"/>
            <a:chOff x="0" y="0"/>
            <a:chExt cx="640459" cy="880987"/>
          </a:xfrm>
        </p:grpSpPr>
        <p:sp>
          <p:nvSpPr>
            <p:cNvPr name="Freeform 50" id="50"/>
            <p:cNvSpPr/>
            <p:nvPr/>
          </p:nvSpPr>
          <p:spPr>
            <a:xfrm flipH="false" flipV="false" rot="0">
              <a:off x="0" y="0"/>
              <a:ext cx="640459" cy="880987"/>
            </a:xfrm>
            <a:custGeom>
              <a:avLst/>
              <a:gdLst/>
              <a:ahLst/>
              <a:cxnLst/>
              <a:rect r="r" b="b" t="t" l="l"/>
              <a:pathLst>
                <a:path h="880987" w="640459">
                  <a:moveTo>
                    <a:pt x="22635" y="0"/>
                  </a:moveTo>
                  <a:lnTo>
                    <a:pt x="617824" y="0"/>
                  </a:lnTo>
                  <a:cubicBezTo>
                    <a:pt x="630325" y="0"/>
                    <a:pt x="640459" y="10134"/>
                    <a:pt x="640459" y="22635"/>
                  </a:cubicBezTo>
                  <a:lnTo>
                    <a:pt x="640459" y="858352"/>
                  </a:lnTo>
                  <a:cubicBezTo>
                    <a:pt x="640459" y="864355"/>
                    <a:pt x="638074" y="870112"/>
                    <a:pt x="633829" y="874357"/>
                  </a:cubicBezTo>
                  <a:cubicBezTo>
                    <a:pt x="629584" y="878602"/>
                    <a:pt x="623827" y="880987"/>
                    <a:pt x="617824" y="880987"/>
                  </a:cubicBezTo>
                  <a:lnTo>
                    <a:pt x="22635" y="880987"/>
                  </a:lnTo>
                  <a:cubicBezTo>
                    <a:pt x="16632" y="880987"/>
                    <a:pt x="10875" y="878602"/>
                    <a:pt x="6630" y="874357"/>
                  </a:cubicBezTo>
                  <a:cubicBezTo>
                    <a:pt x="2385" y="870112"/>
                    <a:pt x="0" y="864355"/>
                    <a:pt x="0" y="858352"/>
                  </a:cubicBezTo>
                  <a:lnTo>
                    <a:pt x="0" y="22635"/>
                  </a:lnTo>
                  <a:cubicBezTo>
                    <a:pt x="0" y="16632"/>
                    <a:pt x="2385" y="10875"/>
                    <a:pt x="6630" y="6630"/>
                  </a:cubicBezTo>
                  <a:cubicBezTo>
                    <a:pt x="10875" y="2385"/>
                    <a:pt x="16632" y="0"/>
                    <a:pt x="22635" y="0"/>
                  </a:cubicBezTo>
                  <a:close/>
                </a:path>
              </a:pathLst>
            </a:custGeom>
            <a:blipFill>
              <a:blip r:embed="rId9"/>
              <a:stretch>
                <a:fillRect l="-66820" t="0" r="-66820" b="0"/>
              </a:stretch>
            </a:blipFill>
            <a:ln w="57150" cap="sq">
              <a:solidFill>
                <a:srgbClr val="FFDE59"/>
              </a:solid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200902" y="537797"/>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38" id="38"/>
          <p:cNvGrpSpPr/>
          <p:nvPr/>
        </p:nvGrpSpPr>
        <p:grpSpPr>
          <a:xfrm rot="0">
            <a:off x="14676013" y="222774"/>
            <a:ext cx="1902949" cy="577727"/>
            <a:chOff x="0" y="0"/>
            <a:chExt cx="2537265" cy="770302"/>
          </a:xfrm>
        </p:grpSpPr>
        <p:grpSp>
          <p:nvGrpSpPr>
            <p:cNvPr name="Group 39" id="39"/>
            <p:cNvGrpSpPr/>
            <p:nvPr/>
          </p:nvGrpSpPr>
          <p:grpSpPr>
            <a:xfrm rot="0">
              <a:off x="0" y="0"/>
              <a:ext cx="2537265" cy="770302"/>
              <a:chOff x="0" y="0"/>
              <a:chExt cx="501188" cy="152158"/>
            </a:xfrm>
          </p:grpSpPr>
          <p:sp>
            <p:nvSpPr>
              <p:cNvPr name="Freeform 40" id="40"/>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1" id="41"/>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43" id="43"/>
          <p:cNvSpPr/>
          <p:nvPr/>
        </p:nvSpPr>
        <p:spPr>
          <a:xfrm flipH="true">
            <a:off x="4052296" y="2926356"/>
            <a:ext cx="9763901" cy="0"/>
          </a:xfrm>
          <a:prstGeom prst="line">
            <a:avLst/>
          </a:prstGeom>
          <a:ln cap="flat" w="85725">
            <a:solidFill>
              <a:srgbClr val="FFDE59"/>
            </a:solidFill>
            <a:prstDash val="solid"/>
            <a:headEnd type="none" len="sm" w="sm"/>
            <a:tailEnd type="none" len="sm" w="sm"/>
          </a:ln>
        </p:spPr>
      </p:sp>
      <p:sp>
        <p:nvSpPr>
          <p:cNvPr name="TextBox 44" id="44"/>
          <p:cNvSpPr txBox="true"/>
          <p:nvPr/>
        </p:nvSpPr>
        <p:spPr>
          <a:xfrm rot="0">
            <a:off x="1841896" y="1738730"/>
            <a:ext cx="14839677" cy="830438"/>
          </a:xfrm>
          <a:prstGeom prst="rect">
            <a:avLst/>
          </a:prstGeom>
        </p:spPr>
        <p:txBody>
          <a:bodyPr anchor="t" rtlCol="false" tIns="0" lIns="0" bIns="0" rIns="0">
            <a:spAutoFit/>
          </a:bodyPr>
          <a:lstStyle/>
          <a:p>
            <a:pPr algn="ctr">
              <a:lnSpc>
                <a:spcPts val="6228"/>
              </a:lnSpc>
            </a:pPr>
            <a:r>
              <a:rPr lang="en-US" b="true" sz="5147">
                <a:solidFill>
                  <a:srgbClr val="FFFFFF"/>
                </a:solidFill>
                <a:latin typeface="Poppins Semi-Bold"/>
                <a:ea typeface="Poppins Semi-Bold"/>
                <a:cs typeface="Poppins Semi-Bold"/>
                <a:sym typeface="Poppins Semi-Bold"/>
              </a:rPr>
              <a:t>Karakterisasi</a:t>
            </a:r>
          </a:p>
        </p:txBody>
      </p:sp>
      <p:sp>
        <p:nvSpPr>
          <p:cNvPr name="TextBox 45" id="45"/>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6" id="46"/>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7" id="47"/>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
        <p:nvSpPr>
          <p:cNvPr name="TextBox 48" id="48"/>
          <p:cNvSpPr txBox="true"/>
          <p:nvPr/>
        </p:nvSpPr>
        <p:spPr>
          <a:xfrm rot="0">
            <a:off x="2107811" y="-6195211"/>
            <a:ext cx="6884020" cy="6802153"/>
          </a:xfrm>
          <a:prstGeom prst="rect">
            <a:avLst/>
          </a:prstGeom>
        </p:spPr>
        <p:txBody>
          <a:bodyPr anchor="t" rtlCol="false" tIns="0" lIns="0" bIns="0" rIns="0">
            <a:spAutoFit/>
          </a:bodyPr>
          <a:lstStyle/>
          <a:p>
            <a:pPr algn="just">
              <a:lnSpc>
                <a:spcPts val="4982"/>
              </a:lnSpc>
            </a:pPr>
            <a:r>
              <a:rPr lang="en-US" sz="2768">
                <a:solidFill>
                  <a:srgbClr val="FFFFFF"/>
                </a:solidFill>
                <a:latin typeface="Open Sans"/>
                <a:ea typeface="Open Sans"/>
                <a:cs typeface="Open Sans"/>
                <a:sym typeface="Open Sans"/>
              </a:rPr>
              <a:t>Data:</a:t>
            </a:r>
          </a:p>
          <a:p>
            <a:pPr algn="just">
              <a:lnSpc>
                <a:spcPts val="4982"/>
              </a:lnSpc>
            </a:pPr>
            <a:r>
              <a:rPr lang="en-US" sz="2768">
                <a:solidFill>
                  <a:srgbClr val="FFFFFF"/>
                </a:solidFill>
                <a:latin typeface="Open Sans"/>
                <a:ea typeface="Open Sans"/>
                <a:cs typeface="Open Sans"/>
                <a:sym typeface="Open Sans"/>
              </a:rPr>
              <a:t>•Konsentrasi CO, CH4, dan H2 pada 10ml Syngas.</a:t>
            </a:r>
          </a:p>
          <a:p>
            <a:pPr algn="just">
              <a:lnSpc>
                <a:spcPts val="4982"/>
              </a:lnSpc>
            </a:pPr>
            <a:r>
              <a:rPr lang="en-US" sz="2768">
                <a:solidFill>
                  <a:srgbClr val="FFFFFF"/>
                </a:solidFill>
                <a:latin typeface="Open Sans"/>
                <a:ea typeface="Open Sans"/>
                <a:cs typeface="Open Sans"/>
                <a:sym typeface="Open Sans"/>
              </a:rPr>
              <a:t>CH4: 2,185%</a:t>
            </a:r>
          </a:p>
          <a:p>
            <a:pPr algn="just">
              <a:lnSpc>
                <a:spcPts val="4982"/>
              </a:lnSpc>
            </a:pPr>
            <a:r>
              <a:rPr lang="en-US" sz="2768">
                <a:solidFill>
                  <a:srgbClr val="FFFFFF"/>
                </a:solidFill>
                <a:latin typeface="Open Sans"/>
                <a:ea typeface="Open Sans"/>
                <a:cs typeface="Open Sans"/>
                <a:sym typeface="Open Sans"/>
              </a:rPr>
              <a:t>CO  : 14,413%</a:t>
            </a:r>
          </a:p>
          <a:p>
            <a:pPr algn="just">
              <a:lnSpc>
                <a:spcPts val="4982"/>
              </a:lnSpc>
            </a:pPr>
            <a:r>
              <a:rPr lang="en-US" sz="2768">
                <a:solidFill>
                  <a:srgbClr val="FFFFFF"/>
                </a:solidFill>
                <a:latin typeface="Open Sans"/>
                <a:ea typeface="Open Sans"/>
                <a:cs typeface="Open Sans"/>
                <a:sym typeface="Open Sans"/>
              </a:rPr>
              <a:t>H2  : 7,359%</a:t>
            </a:r>
          </a:p>
          <a:p>
            <a:pPr algn="just">
              <a:lnSpc>
                <a:spcPts val="4982"/>
              </a:lnSpc>
            </a:pPr>
            <a:r>
              <a:rPr lang="en-US" sz="2768">
                <a:solidFill>
                  <a:srgbClr val="FFFFFF"/>
                </a:solidFill>
                <a:latin typeface="Open Sans"/>
                <a:ea typeface="Open Sans"/>
                <a:cs typeface="Open Sans"/>
                <a:sym typeface="Open Sans"/>
              </a:rPr>
              <a:t>•Grafik keluaran analisis gas kromatografi yang menunjukkan hasil analisis konsentrasi CH4, CO, dan H2.</a:t>
            </a:r>
          </a:p>
          <a:p>
            <a:pPr algn="just">
              <a:lnSpc>
                <a:spcPts val="4982"/>
              </a:lnSpc>
            </a:pPr>
          </a:p>
          <a:p>
            <a:pPr algn="just">
              <a:lnSpc>
                <a:spcPts val="4982"/>
              </a:lnSpc>
            </a:pPr>
            <a:r>
              <a:rPr lang="en-US" sz="2768">
                <a:solidFill>
                  <a:srgbClr val="FFFFFF"/>
                </a:solidFill>
                <a:latin typeface="Open Sans"/>
                <a:ea typeface="Open Sans"/>
                <a:cs typeface="Open Sans"/>
                <a:sym typeface="Open Sans"/>
              </a:rPr>
              <a:t>•.</a:t>
            </a:r>
          </a:p>
        </p:txBody>
      </p:sp>
      <p:sp>
        <p:nvSpPr>
          <p:cNvPr name="TextBox 49" id="49"/>
          <p:cNvSpPr txBox="true"/>
          <p:nvPr/>
        </p:nvSpPr>
        <p:spPr>
          <a:xfrm rot="0">
            <a:off x="381774" y="3150194"/>
            <a:ext cx="8377975" cy="8076829"/>
          </a:xfrm>
          <a:prstGeom prst="rect">
            <a:avLst/>
          </a:prstGeom>
        </p:spPr>
        <p:txBody>
          <a:bodyPr anchor="t" rtlCol="false" tIns="0" lIns="0" bIns="0" rIns="0">
            <a:spAutoFit/>
          </a:bodyPr>
          <a:lstStyle/>
          <a:p>
            <a:pPr algn="just" marL="518053" indent="-259026" lvl="1">
              <a:lnSpc>
                <a:spcPts val="4319"/>
              </a:lnSpc>
              <a:buFont typeface="Arial"/>
              <a:buChar char="•"/>
            </a:pPr>
            <a:r>
              <a:rPr lang="en-US" sz="2399">
                <a:solidFill>
                  <a:srgbClr val="FFFFFF"/>
                </a:solidFill>
                <a:latin typeface="Open Sans"/>
                <a:ea typeface="Open Sans"/>
                <a:cs typeface="Open Sans"/>
                <a:sym typeface="Open Sans"/>
              </a:rPr>
              <a:t>Analisis Proksimat: Metode untuk menentukan karakteristik limbah kayu sengon.</a:t>
            </a:r>
          </a:p>
          <a:p>
            <a:pPr algn="just" marL="518053" indent="-259026" lvl="1">
              <a:lnSpc>
                <a:spcPts val="4319"/>
              </a:lnSpc>
              <a:buFont typeface="Arial"/>
              <a:buChar char="•"/>
            </a:pPr>
            <a:r>
              <a:rPr lang="en-US" sz="2399">
                <a:solidFill>
                  <a:srgbClr val="FFFFFF"/>
                </a:solidFill>
                <a:latin typeface="Open Sans"/>
                <a:ea typeface="Open Sans"/>
                <a:cs typeface="Open Sans"/>
                <a:sym typeface="Open Sans"/>
              </a:rPr>
              <a:t>Kadar Air:</a:t>
            </a:r>
          </a:p>
          <a:p>
            <a:pPr algn="just" marL="1036106" indent="-345369" lvl="2">
              <a:lnSpc>
                <a:spcPts val="4319"/>
              </a:lnSpc>
              <a:buFont typeface="Arial"/>
              <a:buChar char="⚬"/>
            </a:pPr>
            <a:r>
              <a:rPr lang="en-US" sz="2399">
                <a:solidFill>
                  <a:srgbClr val="FFFFFF"/>
                </a:solidFill>
                <a:latin typeface="Open Sans"/>
                <a:ea typeface="Open Sans"/>
                <a:cs typeface="Open Sans"/>
                <a:sym typeface="Open Sans"/>
              </a:rPr>
              <a:t>Menggunakan metode gravimetri.</a:t>
            </a:r>
          </a:p>
          <a:p>
            <a:pPr algn="just" marL="1036106" indent="-345369" lvl="2">
              <a:lnSpc>
                <a:spcPts val="4319"/>
              </a:lnSpc>
              <a:buFont typeface="Arial"/>
              <a:buChar char="⚬"/>
            </a:pPr>
            <a:r>
              <a:rPr lang="en-US" sz="2399">
                <a:solidFill>
                  <a:srgbClr val="FFFFFF"/>
                </a:solidFill>
                <a:latin typeface="Open Sans"/>
                <a:ea typeface="Open Sans"/>
                <a:cs typeface="Open Sans"/>
                <a:sym typeface="Open Sans"/>
              </a:rPr>
              <a:t>Sampel dikeringkan dalam oven pada suhu 105°C hingga berat konstan.</a:t>
            </a:r>
          </a:p>
          <a:p>
            <a:pPr algn="just" marL="1036106" indent="-345369" lvl="2">
              <a:lnSpc>
                <a:spcPts val="4319"/>
              </a:lnSpc>
              <a:buFont typeface="Arial"/>
              <a:buChar char="⚬"/>
            </a:pPr>
            <a:r>
              <a:rPr lang="en-US" sz="2399">
                <a:solidFill>
                  <a:srgbClr val="FFFFFF"/>
                </a:solidFill>
                <a:latin typeface="Open Sans"/>
                <a:ea typeface="Open Sans"/>
                <a:cs typeface="Open Sans"/>
                <a:sym typeface="Open Sans"/>
              </a:rPr>
              <a:t>Selisih berat sebelum dan sesudah pengeringan dihitung.</a:t>
            </a:r>
          </a:p>
          <a:p>
            <a:pPr algn="just" marL="518053" indent="-259026" lvl="1">
              <a:lnSpc>
                <a:spcPts val="4319"/>
              </a:lnSpc>
              <a:buFont typeface="Arial"/>
              <a:buChar char="•"/>
            </a:pPr>
            <a:r>
              <a:rPr lang="en-US" sz="2399">
                <a:solidFill>
                  <a:srgbClr val="FFFFFF"/>
                </a:solidFill>
                <a:latin typeface="Open Sans"/>
                <a:ea typeface="Open Sans"/>
                <a:cs typeface="Open Sans"/>
                <a:sym typeface="Open Sans"/>
              </a:rPr>
              <a:t>Kadar Abu:</a:t>
            </a:r>
          </a:p>
          <a:p>
            <a:pPr algn="just" marL="1036106" indent="-345369" lvl="2">
              <a:lnSpc>
                <a:spcPts val="4319"/>
              </a:lnSpc>
              <a:buFont typeface="Arial"/>
              <a:buChar char="⚬"/>
            </a:pPr>
            <a:r>
              <a:rPr lang="en-US" sz="2399">
                <a:solidFill>
                  <a:srgbClr val="FFFFFF"/>
                </a:solidFill>
                <a:latin typeface="Open Sans"/>
                <a:ea typeface="Open Sans"/>
                <a:cs typeface="Open Sans"/>
                <a:sym typeface="Open Sans"/>
              </a:rPr>
              <a:t>Pembakaran sampel pada suhu tinggi (550-600°C).</a:t>
            </a:r>
          </a:p>
          <a:p>
            <a:pPr algn="just" marL="1036106" indent="-345369" lvl="2">
              <a:lnSpc>
                <a:spcPts val="4319"/>
              </a:lnSpc>
              <a:buFont typeface="Arial"/>
              <a:buChar char="⚬"/>
            </a:pPr>
            <a:r>
              <a:rPr lang="en-US" sz="2399">
                <a:solidFill>
                  <a:srgbClr val="FFFFFF"/>
                </a:solidFill>
                <a:latin typeface="Open Sans"/>
                <a:ea typeface="Open Sans"/>
                <a:cs typeface="Open Sans"/>
                <a:sym typeface="Open Sans"/>
              </a:rPr>
              <a:t>Menghitung residu yang tersisa setelah semua material karbon terbakar.</a:t>
            </a:r>
          </a:p>
          <a:p>
            <a:pPr algn="just">
              <a:lnSpc>
                <a:spcPts val="4319"/>
              </a:lnSpc>
            </a:pPr>
          </a:p>
          <a:p>
            <a:pPr algn="just">
              <a:lnSpc>
                <a:spcPts val="4319"/>
              </a:lnSpc>
            </a:pPr>
          </a:p>
          <a:p>
            <a:pPr algn="just">
              <a:lnSpc>
                <a:spcPts val="4319"/>
              </a:lnSpc>
            </a:pPr>
          </a:p>
        </p:txBody>
      </p:sp>
      <p:sp>
        <p:nvSpPr>
          <p:cNvPr name="TextBox 50" id="50"/>
          <p:cNvSpPr txBox="true"/>
          <p:nvPr/>
        </p:nvSpPr>
        <p:spPr>
          <a:xfrm rot="0">
            <a:off x="9553756" y="3108865"/>
            <a:ext cx="8377975" cy="5909810"/>
          </a:xfrm>
          <a:prstGeom prst="rect">
            <a:avLst/>
          </a:prstGeom>
        </p:spPr>
        <p:txBody>
          <a:bodyPr anchor="t" rtlCol="false" tIns="0" lIns="0" bIns="0" rIns="0">
            <a:spAutoFit/>
          </a:bodyPr>
          <a:lstStyle/>
          <a:p>
            <a:pPr algn="just" marL="518053" indent="-259026" lvl="1">
              <a:lnSpc>
                <a:spcPts val="4319"/>
              </a:lnSpc>
              <a:buFont typeface="Arial"/>
              <a:buChar char="•"/>
            </a:pPr>
            <a:r>
              <a:rPr lang="en-US" sz="2399">
                <a:solidFill>
                  <a:srgbClr val="FFFFFF"/>
                </a:solidFill>
                <a:latin typeface="Open Sans"/>
                <a:ea typeface="Open Sans"/>
                <a:cs typeface="Open Sans"/>
                <a:sym typeface="Open Sans"/>
              </a:rPr>
              <a:t>Volatile Matter:</a:t>
            </a:r>
          </a:p>
          <a:p>
            <a:pPr algn="just" marL="1036106" indent="-345369" lvl="2">
              <a:lnSpc>
                <a:spcPts val="4319"/>
              </a:lnSpc>
              <a:buFont typeface="Arial"/>
              <a:buChar char="⚬"/>
            </a:pPr>
            <a:r>
              <a:rPr lang="en-US" sz="2399">
                <a:solidFill>
                  <a:srgbClr val="FFFFFF"/>
                </a:solidFill>
                <a:latin typeface="Open Sans"/>
                <a:ea typeface="Open Sans"/>
                <a:cs typeface="Open Sans"/>
                <a:sym typeface="Open Sans"/>
              </a:rPr>
              <a:t>Pemanasan sampel pada suhu 950°C selama 7 menit dalam kondisi inert.</a:t>
            </a:r>
          </a:p>
          <a:p>
            <a:pPr algn="just" marL="1036106" indent="-345369" lvl="2">
              <a:lnSpc>
                <a:spcPts val="4319"/>
              </a:lnSpc>
              <a:buFont typeface="Arial"/>
              <a:buChar char="⚬"/>
            </a:pPr>
            <a:r>
              <a:rPr lang="en-US" sz="2399">
                <a:solidFill>
                  <a:srgbClr val="FFFFFF"/>
                </a:solidFill>
                <a:latin typeface="Open Sans"/>
                <a:ea typeface="Open Sans"/>
                <a:cs typeface="Open Sans"/>
                <a:sym typeface="Open Sans"/>
              </a:rPr>
              <a:t>Menghitung berat yang hilang setelah pemanasan.</a:t>
            </a:r>
          </a:p>
          <a:p>
            <a:pPr algn="just" marL="518053" indent="-259026" lvl="1">
              <a:lnSpc>
                <a:spcPts val="4319"/>
              </a:lnSpc>
              <a:buFont typeface="Arial"/>
              <a:buChar char="•"/>
            </a:pPr>
            <a:r>
              <a:rPr lang="en-US" sz="2399">
                <a:solidFill>
                  <a:srgbClr val="FFFFFF"/>
                </a:solidFill>
                <a:latin typeface="Open Sans"/>
                <a:ea typeface="Open Sans"/>
                <a:cs typeface="Open Sans"/>
                <a:sym typeface="Open Sans"/>
              </a:rPr>
              <a:t>Fixed Carbon:</a:t>
            </a:r>
          </a:p>
          <a:p>
            <a:pPr algn="just" marL="1036106" indent="-345369" lvl="2">
              <a:lnSpc>
                <a:spcPts val="4319"/>
              </a:lnSpc>
              <a:buFont typeface="Arial"/>
              <a:buChar char="⚬"/>
            </a:pPr>
            <a:r>
              <a:rPr lang="en-US" sz="2399">
                <a:solidFill>
                  <a:srgbClr val="FFFFFF"/>
                </a:solidFill>
                <a:latin typeface="Open Sans"/>
                <a:ea typeface="Open Sans"/>
                <a:cs typeface="Open Sans"/>
                <a:sym typeface="Open Sans"/>
              </a:rPr>
              <a:t>Dihitung dari selisih 100% dikurangi kadar air, kadar abu, dan volatile matter.</a:t>
            </a:r>
          </a:p>
          <a:p>
            <a:pPr algn="just">
              <a:lnSpc>
                <a:spcPts val="4319"/>
              </a:lnSpc>
            </a:pPr>
          </a:p>
          <a:p>
            <a:pPr algn="just">
              <a:lnSpc>
                <a:spcPts val="4319"/>
              </a:lnSpc>
            </a:pPr>
          </a:p>
          <a:p>
            <a:pPr algn="just">
              <a:lnSpc>
                <a:spcPts val="4319"/>
              </a:lnSpc>
            </a:pPr>
          </a:p>
          <a:p>
            <a:pPr algn="just">
              <a:lnSpc>
                <a:spcPts val="431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222774"/>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38" id="38"/>
          <p:cNvGrpSpPr/>
          <p:nvPr/>
        </p:nvGrpSpPr>
        <p:grpSpPr>
          <a:xfrm rot="0">
            <a:off x="14676013" y="222774"/>
            <a:ext cx="1902949" cy="577727"/>
            <a:chOff x="0" y="0"/>
            <a:chExt cx="2537265" cy="770302"/>
          </a:xfrm>
        </p:grpSpPr>
        <p:grpSp>
          <p:nvGrpSpPr>
            <p:cNvPr name="Group 39" id="39"/>
            <p:cNvGrpSpPr/>
            <p:nvPr/>
          </p:nvGrpSpPr>
          <p:grpSpPr>
            <a:xfrm rot="0">
              <a:off x="0" y="0"/>
              <a:ext cx="2537265" cy="770302"/>
              <a:chOff x="0" y="0"/>
              <a:chExt cx="501188" cy="152158"/>
            </a:xfrm>
          </p:grpSpPr>
          <p:sp>
            <p:nvSpPr>
              <p:cNvPr name="Freeform 40" id="40"/>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1" id="41"/>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43" id="43"/>
          <p:cNvSpPr/>
          <p:nvPr/>
        </p:nvSpPr>
        <p:spPr>
          <a:xfrm flipH="true" flipV="true">
            <a:off x="5672980" y="2104035"/>
            <a:ext cx="0" cy="2696992"/>
          </a:xfrm>
          <a:prstGeom prst="line">
            <a:avLst/>
          </a:prstGeom>
          <a:ln cap="flat" w="85725">
            <a:solidFill>
              <a:srgbClr val="FFDE59"/>
            </a:solidFill>
            <a:prstDash val="solid"/>
            <a:headEnd type="none" len="sm" w="sm"/>
            <a:tailEnd type="none" len="sm" w="sm"/>
          </a:ln>
        </p:spPr>
      </p:sp>
      <p:grpSp>
        <p:nvGrpSpPr>
          <p:cNvPr name="Group 44" id="44"/>
          <p:cNvGrpSpPr/>
          <p:nvPr/>
        </p:nvGrpSpPr>
        <p:grpSpPr>
          <a:xfrm rot="0">
            <a:off x="6669619" y="2104035"/>
            <a:ext cx="10011954" cy="6782244"/>
            <a:chOff x="0" y="0"/>
            <a:chExt cx="2636893" cy="1786270"/>
          </a:xfrm>
        </p:grpSpPr>
        <p:sp>
          <p:nvSpPr>
            <p:cNvPr name="Freeform 45" id="45"/>
            <p:cNvSpPr/>
            <p:nvPr/>
          </p:nvSpPr>
          <p:spPr>
            <a:xfrm flipH="false" flipV="false" rot="0">
              <a:off x="0" y="0"/>
              <a:ext cx="2636893" cy="1786270"/>
            </a:xfrm>
            <a:custGeom>
              <a:avLst/>
              <a:gdLst/>
              <a:ahLst/>
              <a:cxnLst/>
              <a:rect r="r" b="b" t="t" l="l"/>
              <a:pathLst>
                <a:path h="1786270" w="2636893">
                  <a:moveTo>
                    <a:pt x="39437" y="0"/>
                  </a:moveTo>
                  <a:lnTo>
                    <a:pt x="2597457" y="0"/>
                  </a:lnTo>
                  <a:cubicBezTo>
                    <a:pt x="2607916" y="0"/>
                    <a:pt x="2617947" y="4155"/>
                    <a:pt x="2625343" y="11551"/>
                  </a:cubicBezTo>
                  <a:cubicBezTo>
                    <a:pt x="2632738" y="18947"/>
                    <a:pt x="2636893" y="28977"/>
                    <a:pt x="2636893" y="39437"/>
                  </a:cubicBezTo>
                  <a:lnTo>
                    <a:pt x="2636893" y="1746833"/>
                  </a:lnTo>
                  <a:cubicBezTo>
                    <a:pt x="2636893" y="1757293"/>
                    <a:pt x="2632738" y="1767324"/>
                    <a:pt x="2625343" y="1774719"/>
                  </a:cubicBezTo>
                  <a:cubicBezTo>
                    <a:pt x="2617947" y="1782115"/>
                    <a:pt x="2607916" y="1786270"/>
                    <a:pt x="2597457" y="1786270"/>
                  </a:cubicBezTo>
                  <a:lnTo>
                    <a:pt x="39437" y="1786270"/>
                  </a:lnTo>
                  <a:cubicBezTo>
                    <a:pt x="28977" y="1786270"/>
                    <a:pt x="18947" y="1782115"/>
                    <a:pt x="11551" y="1774719"/>
                  </a:cubicBezTo>
                  <a:cubicBezTo>
                    <a:pt x="4155" y="1767324"/>
                    <a:pt x="0" y="1757293"/>
                    <a:pt x="0" y="1746833"/>
                  </a:cubicBezTo>
                  <a:lnTo>
                    <a:pt x="0" y="39437"/>
                  </a:lnTo>
                  <a:cubicBezTo>
                    <a:pt x="0" y="28977"/>
                    <a:pt x="4155" y="18947"/>
                    <a:pt x="11551" y="11551"/>
                  </a:cubicBezTo>
                  <a:cubicBezTo>
                    <a:pt x="18947" y="4155"/>
                    <a:pt x="28977" y="0"/>
                    <a:pt x="39437" y="0"/>
                  </a:cubicBezTo>
                  <a:close/>
                </a:path>
              </a:pathLst>
            </a:custGeom>
            <a:solidFill>
              <a:srgbClr val="FFFFFF">
                <a:alpha val="48627"/>
              </a:srgbClr>
            </a:solidFill>
          </p:spPr>
        </p:sp>
        <p:sp>
          <p:nvSpPr>
            <p:cNvPr name="TextBox 46" id="46"/>
            <p:cNvSpPr txBox="true"/>
            <p:nvPr/>
          </p:nvSpPr>
          <p:spPr>
            <a:xfrm>
              <a:off x="0" y="-38100"/>
              <a:ext cx="2636893" cy="1824370"/>
            </a:xfrm>
            <a:prstGeom prst="rect">
              <a:avLst/>
            </a:prstGeom>
          </p:spPr>
          <p:txBody>
            <a:bodyPr anchor="ctr" rtlCol="false" tIns="50800" lIns="50800" bIns="50800" rIns="50800"/>
            <a:lstStyle/>
            <a:p>
              <a:pPr algn="ctr">
                <a:lnSpc>
                  <a:spcPts val="2659"/>
                </a:lnSpc>
              </a:pPr>
            </a:p>
          </p:txBody>
        </p:sp>
      </p:grpSp>
      <p:sp>
        <p:nvSpPr>
          <p:cNvPr name="Freeform 47" id="47"/>
          <p:cNvSpPr/>
          <p:nvPr/>
        </p:nvSpPr>
        <p:spPr>
          <a:xfrm flipH="false" flipV="false" rot="0">
            <a:off x="7498558" y="966461"/>
            <a:ext cx="8354077" cy="8354077"/>
          </a:xfrm>
          <a:custGeom>
            <a:avLst/>
            <a:gdLst/>
            <a:ahLst/>
            <a:cxnLst/>
            <a:rect r="r" b="b" t="t" l="l"/>
            <a:pathLst>
              <a:path h="8354077" w="8354077">
                <a:moveTo>
                  <a:pt x="0" y="0"/>
                </a:moveTo>
                <a:lnTo>
                  <a:pt x="8354077" y="0"/>
                </a:lnTo>
                <a:lnTo>
                  <a:pt x="8354077" y="8354078"/>
                </a:lnTo>
                <a:lnTo>
                  <a:pt x="0" y="8354078"/>
                </a:lnTo>
                <a:lnTo>
                  <a:pt x="0" y="0"/>
                </a:lnTo>
                <a:close/>
              </a:path>
            </a:pathLst>
          </a:custGeom>
          <a:blipFill>
            <a:blip r:embed="rId9"/>
            <a:stretch>
              <a:fillRect l="0" t="0" r="0" b="0"/>
            </a:stretch>
          </a:blipFill>
        </p:spPr>
      </p:sp>
      <p:sp>
        <p:nvSpPr>
          <p:cNvPr name="TextBox 48" id="48"/>
          <p:cNvSpPr txBox="true"/>
          <p:nvPr/>
        </p:nvSpPr>
        <p:spPr>
          <a:xfrm rot="0">
            <a:off x="347364" y="2027835"/>
            <a:ext cx="5426397" cy="2200971"/>
          </a:xfrm>
          <a:prstGeom prst="rect">
            <a:avLst/>
          </a:prstGeom>
        </p:spPr>
        <p:txBody>
          <a:bodyPr anchor="t" rtlCol="false" tIns="0" lIns="0" bIns="0" rIns="0">
            <a:spAutoFit/>
          </a:bodyPr>
          <a:lstStyle/>
          <a:p>
            <a:pPr algn="l">
              <a:lnSpc>
                <a:spcPts val="8412"/>
              </a:lnSpc>
            </a:pPr>
            <a:r>
              <a:rPr lang="en-US" sz="6952" b="true">
                <a:solidFill>
                  <a:srgbClr val="FFFFFF"/>
                </a:solidFill>
                <a:latin typeface="Poppins Semi-Bold"/>
                <a:ea typeface="Poppins Semi-Bold"/>
                <a:cs typeface="Poppins Semi-Bold"/>
                <a:sym typeface="Poppins Semi-Bold"/>
              </a:rPr>
              <a:t>Apa itu Gasifikasi ?</a:t>
            </a:r>
          </a:p>
        </p:txBody>
      </p:sp>
      <p:sp>
        <p:nvSpPr>
          <p:cNvPr name="TextBox 49" id="49"/>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50" id="50"/>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51" id="51"/>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222774"/>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38" id="38"/>
          <p:cNvGrpSpPr/>
          <p:nvPr/>
        </p:nvGrpSpPr>
        <p:grpSpPr>
          <a:xfrm rot="0">
            <a:off x="14676013" y="222774"/>
            <a:ext cx="1902949" cy="577727"/>
            <a:chOff x="0" y="0"/>
            <a:chExt cx="2537265" cy="770302"/>
          </a:xfrm>
        </p:grpSpPr>
        <p:grpSp>
          <p:nvGrpSpPr>
            <p:cNvPr name="Group 39" id="39"/>
            <p:cNvGrpSpPr/>
            <p:nvPr/>
          </p:nvGrpSpPr>
          <p:grpSpPr>
            <a:xfrm rot="0">
              <a:off x="0" y="0"/>
              <a:ext cx="2537265" cy="770302"/>
              <a:chOff x="0" y="0"/>
              <a:chExt cx="501188" cy="152158"/>
            </a:xfrm>
          </p:grpSpPr>
          <p:sp>
            <p:nvSpPr>
              <p:cNvPr name="Freeform 40" id="40"/>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1" id="41"/>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43" id="43"/>
          <p:cNvSpPr/>
          <p:nvPr/>
        </p:nvSpPr>
        <p:spPr>
          <a:xfrm flipH="true" flipV="true">
            <a:off x="4460325" y="4376266"/>
            <a:ext cx="0" cy="2696992"/>
          </a:xfrm>
          <a:prstGeom prst="line">
            <a:avLst/>
          </a:prstGeom>
          <a:ln cap="flat" w="85725">
            <a:solidFill>
              <a:srgbClr val="FFDE59"/>
            </a:solidFill>
            <a:prstDash val="solid"/>
            <a:headEnd type="none" len="sm" w="sm"/>
            <a:tailEnd type="none" len="sm" w="sm"/>
          </a:ln>
        </p:spPr>
      </p:sp>
      <p:sp>
        <p:nvSpPr>
          <p:cNvPr name="Freeform 44" id="44"/>
          <p:cNvSpPr/>
          <p:nvPr/>
        </p:nvSpPr>
        <p:spPr>
          <a:xfrm flipH="false" flipV="false" rot="0">
            <a:off x="8332895" y="1749321"/>
            <a:ext cx="7638601" cy="7629053"/>
          </a:xfrm>
          <a:custGeom>
            <a:avLst/>
            <a:gdLst/>
            <a:ahLst/>
            <a:cxnLst/>
            <a:rect r="r" b="b" t="t" l="l"/>
            <a:pathLst>
              <a:path h="7629053" w="7638601">
                <a:moveTo>
                  <a:pt x="0" y="0"/>
                </a:moveTo>
                <a:lnTo>
                  <a:pt x="7638602" y="0"/>
                </a:lnTo>
                <a:lnTo>
                  <a:pt x="7638602" y="7629053"/>
                </a:lnTo>
                <a:lnTo>
                  <a:pt x="0" y="7629053"/>
                </a:lnTo>
                <a:lnTo>
                  <a:pt x="0" y="0"/>
                </a:lnTo>
                <a:close/>
              </a:path>
            </a:pathLst>
          </a:custGeom>
          <a:blipFill>
            <a:blip r:embed="rId9"/>
            <a:stretch>
              <a:fillRect l="0" t="0" r="0" b="0"/>
            </a:stretch>
          </a:blipFill>
        </p:spPr>
      </p:sp>
      <p:sp>
        <p:nvSpPr>
          <p:cNvPr name="Freeform 45" id="45"/>
          <p:cNvSpPr/>
          <p:nvPr/>
        </p:nvSpPr>
        <p:spPr>
          <a:xfrm flipH="false" flipV="false" rot="0">
            <a:off x="10397889" y="2009503"/>
            <a:ext cx="389159" cy="712420"/>
          </a:xfrm>
          <a:custGeom>
            <a:avLst/>
            <a:gdLst/>
            <a:ahLst/>
            <a:cxnLst/>
            <a:rect r="r" b="b" t="t" l="l"/>
            <a:pathLst>
              <a:path h="712420" w="389159">
                <a:moveTo>
                  <a:pt x="0" y="0"/>
                </a:moveTo>
                <a:lnTo>
                  <a:pt x="389159" y="0"/>
                </a:lnTo>
                <a:lnTo>
                  <a:pt x="389159" y="712420"/>
                </a:lnTo>
                <a:lnTo>
                  <a:pt x="0" y="7124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6" id="46"/>
          <p:cNvSpPr/>
          <p:nvPr/>
        </p:nvSpPr>
        <p:spPr>
          <a:xfrm flipH="false" flipV="false" rot="0">
            <a:off x="11675333" y="3614788"/>
            <a:ext cx="550973" cy="723378"/>
          </a:xfrm>
          <a:custGeom>
            <a:avLst/>
            <a:gdLst/>
            <a:ahLst/>
            <a:cxnLst/>
            <a:rect r="r" b="b" t="t" l="l"/>
            <a:pathLst>
              <a:path h="723378" w="550973">
                <a:moveTo>
                  <a:pt x="0" y="0"/>
                </a:moveTo>
                <a:lnTo>
                  <a:pt x="550973" y="0"/>
                </a:lnTo>
                <a:lnTo>
                  <a:pt x="550973" y="723378"/>
                </a:lnTo>
                <a:lnTo>
                  <a:pt x="0" y="7233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7" id="47"/>
          <p:cNvSpPr/>
          <p:nvPr/>
        </p:nvSpPr>
        <p:spPr>
          <a:xfrm flipH="false" flipV="false" rot="0">
            <a:off x="11969869" y="5146113"/>
            <a:ext cx="608848" cy="835469"/>
          </a:xfrm>
          <a:custGeom>
            <a:avLst/>
            <a:gdLst/>
            <a:ahLst/>
            <a:cxnLst/>
            <a:rect r="r" b="b" t="t" l="l"/>
            <a:pathLst>
              <a:path h="835469" w="608848">
                <a:moveTo>
                  <a:pt x="0" y="0"/>
                </a:moveTo>
                <a:lnTo>
                  <a:pt x="608848" y="0"/>
                </a:lnTo>
                <a:lnTo>
                  <a:pt x="608848" y="835469"/>
                </a:lnTo>
                <a:lnTo>
                  <a:pt x="0" y="8354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8" id="48"/>
          <p:cNvSpPr/>
          <p:nvPr/>
        </p:nvSpPr>
        <p:spPr>
          <a:xfrm flipH="false" flipV="false" rot="0">
            <a:off x="11589135" y="6713875"/>
            <a:ext cx="675634" cy="814017"/>
          </a:xfrm>
          <a:custGeom>
            <a:avLst/>
            <a:gdLst/>
            <a:ahLst/>
            <a:cxnLst/>
            <a:rect r="r" b="b" t="t" l="l"/>
            <a:pathLst>
              <a:path h="814017" w="675634">
                <a:moveTo>
                  <a:pt x="0" y="0"/>
                </a:moveTo>
                <a:lnTo>
                  <a:pt x="675633" y="0"/>
                </a:lnTo>
                <a:lnTo>
                  <a:pt x="675633" y="814016"/>
                </a:lnTo>
                <a:lnTo>
                  <a:pt x="0" y="81401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9" id="49"/>
          <p:cNvSpPr/>
          <p:nvPr/>
        </p:nvSpPr>
        <p:spPr>
          <a:xfrm flipH="false" flipV="false" rot="0">
            <a:off x="10373280" y="8397172"/>
            <a:ext cx="544446" cy="699128"/>
          </a:xfrm>
          <a:custGeom>
            <a:avLst/>
            <a:gdLst/>
            <a:ahLst/>
            <a:cxnLst/>
            <a:rect r="r" b="b" t="t" l="l"/>
            <a:pathLst>
              <a:path h="699128" w="544446">
                <a:moveTo>
                  <a:pt x="0" y="0"/>
                </a:moveTo>
                <a:lnTo>
                  <a:pt x="544446" y="0"/>
                </a:lnTo>
                <a:lnTo>
                  <a:pt x="544446" y="699128"/>
                </a:lnTo>
                <a:lnTo>
                  <a:pt x="0" y="69912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50" id="50"/>
          <p:cNvSpPr txBox="true"/>
          <p:nvPr/>
        </p:nvSpPr>
        <p:spPr>
          <a:xfrm rot="0">
            <a:off x="4736095" y="4500091"/>
            <a:ext cx="4501046" cy="1906864"/>
          </a:xfrm>
          <a:prstGeom prst="rect">
            <a:avLst/>
          </a:prstGeom>
        </p:spPr>
        <p:txBody>
          <a:bodyPr anchor="t" rtlCol="false" tIns="0" lIns="0" bIns="0" rIns="0">
            <a:spAutoFit/>
          </a:bodyPr>
          <a:lstStyle/>
          <a:p>
            <a:pPr algn="l">
              <a:lnSpc>
                <a:spcPts val="7010"/>
              </a:lnSpc>
            </a:pPr>
            <a:r>
              <a:rPr lang="en-US" sz="7538" b="true">
                <a:solidFill>
                  <a:srgbClr val="FFFFFF"/>
                </a:solidFill>
                <a:latin typeface="Poppins Semi-Bold"/>
                <a:ea typeface="Poppins Semi-Bold"/>
                <a:cs typeface="Poppins Semi-Bold"/>
                <a:sym typeface="Poppins Semi-Bold"/>
              </a:rPr>
              <a:t>Proses Konversi</a:t>
            </a:r>
          </a:p>
        </p:txBody>
      </p:sp>
      <p:sp>
        <p:nvSpPr>
          <p:cNvPr name="TextBox 51" id="51"/>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52" id="52"/>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53" id="53"/>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
        <p:nvSpPr>
          <p:cNvPr name="TextBox 54" id="54"/>
          <p:cNvSpPr txBox="true"/>
          <p:nvPr/>
        </p:nvSpPr>
        <p:spPr>
          <a:xfrm rot="0">
            <a:off x="11227433" y="1900865"/>
            <a:ext cx="3338504" cy="910646"/>
          </a:xfrm>
          <a:prstGeom prst="rect">
            <a:avLst/>
          </a:prstGeom>
        </p:spPr>
        <p:txBody>
          <a:bodyPr anchor="t" rtlCol="false" tIns="0" lIns="0" bIns="0" rIns="0">
            <a:spAutoFit/>
          </a:bodyPr>
          <a:lstStyle/>
          <a:p>
            <a:pPr algn="l">
              <a:lnSpc>
                <a:spcPts val="3576"/>
              </a:lnSpc>
            </a:pPr>
            <a:r>
              <a:rPr lang="en-US" sz="2955" b="true">
                <a:solidFill>
                  <a:srgbClr val="FFFFFF"/>
                </a:solidFill>
                <a:latin typeface="Poppins Semi-Bold"/>
                <a:ea typeface="Poppins Semi-Bold"/>
                <a:cs typeface="Poppins Semi-Bold"/>
                <a:sym typeface="Poppins Semi-Bold"/>
              </a:rPr>
              <a:t>Pengeringan (Drying)</a:t>
            </a:r>
          </a:p>
        </p:txBody>
      </p:sp>
      <p:sp>
        <p:nvSpPr>
          <p:cNvPr name="TextBox 55" id="55"/>
          <p:cNvSpPr txBox="true"/>
          <p:nvPr/>
        </p:nvSpPr>
        <p:spPr>
          <a:xfrm rot="0">
            <a:off x="12578717" y="3511629"/>
            <a:ext cx="3338504" cy="910646"/>
          </a:xfrm>
          <a:prstGeom prst="rect">
            <a:avLst/>
          </a:prstGeom>
        </p:spPr>
        <p:txBody>
          <a:bodyPr anchor="t" rtlCol="false" tIns="0" lIns="0" bIns="0" rIns="0">
            <a:spAutoFit/>
          </a:bodyPr>
          <a:lstStyle/>
          <a:p>
            <a:pPr algn="l">
              <a:lnSpc>
                <a:spcPts val="3576"/>
              </a:lnSpc>
            </a:pPr>
            <a:r>
              <a:rPr lang="en-US" sz="2955" b="true">
                <a:solidFill>
                  <a:srgbClr val="FFFFFF"/>
                </a:solidFill>
                <a:latin typeface="Poppins Semi-Bold"/>
                <a:ea typeface="Poppins Semi-Bold"/>
                <a:cs typeface="Poppins Semi-Bold"/>
                <a:sym typeface="Poppins Semi-Bold"/>
              </a:rPr>
              <a:t>Pirolisis (Pyrolysis)</a:t>
            </a:r>
          </a:p>
        </p:txBody>
      </p:sp>
      <p:sp>
        <p:nvSpPr>
          <p:cNvPr name="TextBox 56" id="56"/>
          <p:cNvSpPr txBox="true"/>
          <p:nvPr/>
        </p:nvSpPr>
        <p:spPr>
          <a:xfrm rot="0">
            <a:off x="12896685" y="5070936"/>
            <a:ext cx="3338504" cy="910646"/>
          </a:xfrm>
          <a:prstGeom prst="rect">
            <a:avLst/>
          </a:prstGeom>
        </p:spPr>
        <p:txBody>
          <a:bodyPr anchor="t" rtlCol="false" tIns="0" lIns="0" bIns="0" rIns="0">
            <a:spAutoFit/>
          </a:bodyPr>
          <a:lstStyle/>
          <a:p>
            <a:pPr algn="l">
              <a:lnSpc>
                <a:spcPts val="3576"/>
              </a:lnSpc>
            </a:pPr>
            <a:r>
              <a:rPr lang="en-US" sz="2955" b="true">
                <a:solidFill>
                  <a:srgbClr val="FFFFFF"/>
                </a:solidFill>
                <a:latin typeface="Poppins Semi-Bold"/>
                <a:ea typeface="Poppins Semi-Bold"/>
                <a:cs typeface="Poppins Semi-Bold"/>
                <a:sym typeface="Poppins Semi-Bold"/>
              </a:rPr>
              <a:t>Oksidasi (Oxidation)</a:t>
            </a:r>
          </a:p>
        </p:txBody>
      </p:sp>
      <p:sp>
        <p:nvSpPr>
          <p:cNvPr name="TextBox 57" id="57"/>
          <p:cNvSpPr txBox="true"/>
          <p:nvPr/>
        </p:nvSpPr>
        <p:spPr>
          <a:xfrm rot="0">
            <a:off x="12578717" y="6694825"/>
            <a:ext cx="3338504" cy="910646"/>
          </a:xfrm>
          <a:prstGeom prst="rect">
            <a:avLst/>
          </a:prstGeom>
        </p:spPr>
        <p:txBody>
          <a:bodyPr anchor="t" rtlCol="false" tIns="0" lIns="0" bIns="0" rIns="0">
            <a:spAutoFit/>
          </a:bodyPr>
          <a:lstStyle/>
          <a:p>
            <a:pPr algn="l">
              <a:lnSpc>
                <a:spcPts val="3576"/>
              </a:lnSpc>
            </a:pPr>
            <a:r>
              <a:rPr lang="en-US" sz="2955" b="true">
                <a:solidFill>
                  <a:srgbClr val="FFFFFF"/>
                </a:solidFill>
                <a:latin typeface="Poppins Semi-Bold"/>
                <a:ea typeface="Poppins Semi-Bold"/>
                <a:cs typeface="Poppins Semi-Bold"/>
                <a:sym typeface="Poppins Semi-Bold"/>
              </a:rPr>
              <a:t>Reduksi (Reduction)</a:t>
            </a:r>
          </a:p>
        </p:txBody>
      </p:sp>
      <p:sp>
        <p:nvSpPr>
          <p:cNvPr name="TextBox 58" id="58"/>
          <p:cNvSpPr txBox="true"/>
          <p:nvPr/>
        </p:nvSpPr>
        <p:spPr>
          <a:xfrm rot="0">
            <a:off x="11227433" y="8180480"/>
            <a:ext cx="2734248" cy="1124311"/>
          </a:xfrm>
          <a:prstGeom prst="rect">
            <a:avLst/>
          </a:prstGeom>
        </p:spPr>
        <p:txBody>
          <a:bodyPr anchor="t" rtlCol="false" tIns="0" lIns="0" bIns="0" rIns="0">
            <a:spAutoFit/>
          </a:bodyPr>
          <a:lstStyle/>
          <a:p>
            <a:pPr algn="l">
              <a:lnSpc>
                <a:spcPts val="2925"/>
              </a:lnSpc>
            </a:pPr>
            <a:r>
              <a:rPr lang="en-US" sz="2418" b="true">
                <a:solidFill>
                  <a:srgbClr val="FFFFFF"/>
                </a:solidFill>
                <a:latin typeface="Poppins Semi-Bold"/>
                <a:ea typeface="Poppins Semi-Bold"/>
                <a:cs typeface="Poppins Semi-Bold"/>
                <a:sym typeface="Poppins Semi-Bold"/>
              </a:rPr>
              <a:t>Pemisahan dan Pemurnian Syngas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222774"/>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38" id="38"/>
          <p:cNvGrpSpPr/>
          <p:nvPr/>
        </p:nvGrpSpPr>
        <p:grpSpPr>
          <a:xfrm rot="0">
            <a:off x="14676013" y="222774"/>
            <a:ext cx="1902949" cy="577727"/>
            <a:chOff x="0" y="0"/>
            <a:chExt cx="2537265" cy="770302"/>
          </a:xfrm>
        </p:grpSpPr>
        <p:grpSp>
          <p:nvGrpSpPr>
            <p:cNvPr name="Group 39" id="39"/>
            <p:cNvGrpSpPr/>
            <p:nvPr/>
          </p:nvGrpSpPr>
          <p:grpSpPr>
            <a:xfrm rot="0">
              <a:off x="0" y="0"/>
              <a:ext cx="2537265" cy="770302"/>
              <a:chOff x="0" y="0"/>
              <a:chExt cx="501188" cy="152158"/>
            </a:xfrm>
          </p:grpSpPr>
          <p:sp>
            <p:nvSpPr>
              <p:cNvPr name="Freeform 40" id="40"/>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1" id="41"/>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43" id="43"/>
          <p:cNvSpPr/>
          <p:nvPr/>
        </p:nvSpPr>
        <p:spPr>
          <a:xfrm flipH="true" flipV="true">
            <a:off x="5170342" y="2043285"/>
            <a:ext cx="0" cy="2696992"/>
          </a:xfrm>
          <a:prstGeom prst="line">
            <a:avLst/>
          </a:prstGeom>
          <a:ln cap="flat" w="85725">
            <a:solidFill>
              <a:srgbClr val="FFDE59"/>
            </a:solidFill>
            <a:prstDash val="solid"/>
            <a:headEnd type="none" len="sm" w="sm"/>
            <a:tailEnd type="none" len="sm" w="sm"/>
          </a:ln>
        </p:spPr>
      </p:sp>
      <p:sp>
        <p:nvSpPr>
          <p:cNvPr name="Freeform 44" id="44"/>
          <p:cNvSpPr/>
          <p:nvPr/>
        </p:nvSpPr>
        <p:spPr>
          <a:xfrm flipH="false" flipV="false" rot="0">
            <a:off x="5459654" y="1573569"/>
            <a:ext cx="12572157" cy="7684731"/>
          </a:xfrm>
          <a:custGeom>
            <a:avLst/>
            <a:gdLst/>
            <a:ahLst/>
            <a:cxnLst/>
            <a:rect r="r" b="b" t="t" l="l"/>
            <a:pathLst>
              <a:path h="7684731" w="12572157">
                <a:moveTo>
                  <a:pt x="0" y="0"/>
                </a:moveTo>
                <a:lnTo>
                  <a:pt x="12572158" y="0"/>
                </a:lnTo>
                <a:lnTo>
                  <a:pt x="12572158" y="7684731"/>
                </a:lnTo>
                <a:lnTo>
                  <a:pt x="0" y="7684731"/>
                </a:lnTo>
                <a:lnTo>
                  <a:pt x="0" y="0"/>
                </a:lnTo>
                <a:close/>
              </a:path>
            </a:pathLst>
          </a:custGeom>
          <a:blipFill>
            <a:blip r:embed="rId9"/>
            <a:stretch>
              <a:fillRect l="0" t="0" r="0" b="0"/>
            </a:stretch>
          </a:blipFill>
        </p:spPr>
      </p:sp>
      <p:sp>
        <p:nvSpPr>
          <p:cNvPr name="TextBox 45" id="45"/>
          <p:cNvSpPr txBox="true"/>
          <p:nvPr/>
        </p:nvSpPr>
        <p:spPr>
          <a:xfrm rot="0">
            <a:off x="487003" y="1909020"/>
            <a:ext cx="4646640" cy="2162998"/>
          </a:xfrm>
          <a:prstGeom prst="rect">
            <a:avLst/>
          </a:prstGeom>
        </p:spPr>
        <p:txBody>
          <a:bodyPr anchor="t" rtlCol="false" tIns="0" lIns="0" bIns="0" rIns="0">
            <a:spAutoFit/>
          </a:bodyPr>
          <a:lstStyle/>
          <a:p>
            <a:pPr algn="l">
              <a:lnSpc>
                <a:spcPts val="8291"/>
              </a:lnSpc>
            </a:pPr>
            <a:r>
              <a:rPr lang="en-US" sz="6852" b="true">
                <a:solidFill>
                  <a:srgbClr val="FFFFFF"/>
                </a:solidFill>
                <a:latin typeface="Poppins Semi-Bold"/>
                <a:ea typeface="Poppins Semi-Bold"/>
                <a:cs typeface="Poppins Semi-Bold"/>
                <a:sym typeface="Poppins Semi-Bold"/>
              </a:rPr>
              <a:t>Diagram Alir </a:t>
            </a:r>
          </a:p>
        </p:txBody>
      </p:sp>
      <p:sp>
        <p:nvSpPr>
          <p:cNvPr name="TextBox 46" id="46"/>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7" id="47"/>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8" id="48"/>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222774"/>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114290">
            <a:off x="1798335" y="10034082"/>
            <a:ext cx="18288000" cy="2065438"/>
            <a:chOff x="0" y="0"/>
            <a:chExt cx="4816593" cy="543984"/>
          </a:xfrm>
        </p:grpSpPr>
        <p:sp>
          <p:nvSpPr>
            <p:cNvPr name="Freeform 17" id="17"/>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18" id="18"/>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22466" y="-240"/>
            <a:ext cx="4633622" cy="1174856"/>
            <a:chOff x="0" y="0"/>
            <a:chExt cx="1276830" cy="323741"/>
          </a:xfrm>
        </p:grpSpPr>
        <p:sp>
          <p:nvSpPr>
            <p:cNvPr name="Freeform 20" id="20"/>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1" id="21"/>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3" id="23"/>
          <p:cNvGrpSpPr/>
          <p:nvPr/>
        </p:nvGrpSpPr>
        <p:grpSpPr>
          <a:xfrm rot="0">
            <a:off x="9099047" y="-5425"/>
            <a:ext cx="1764201" cy="1034125"/>
            <a:chOff x="0" y="0"/>
            <a:chExt cx="464646" cy="272362"/>
          </a:xfrm>
        </p:grpSpPr>
        <p:sp>
          <p:nvSpPr>
            <p:cNvPr name="Freeform 24" id="24"/>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25" id="25"/>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681573" y="222774"/>
            <a:ext cx="577727" cy="577727"/>
            <a:chOff x="0" y="0"/>
            <a:chExt cx="152158" cy="152158"/>
          </a:xfrm>
        </p:grpSpPr>
        <p:sp>
          <p:nvSpPr>
            <p:cNvPr name="Freeform 27" id="27"/>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28" id="28"/>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1" id="31"/>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32" id="32"/>
          <p:cNvGrpSpPr/>
          <p:nvPr/>
        </p:nvGrpSpPr>
        <p:grpSpPr>
          <a:xfrm rot="0">
            <a:off x="14676013" y="222774"/>
            <a:ext cx="1902949" cy="577727"/>
            <a:chOff x="0" y="0"/>
            <a:chExt cx="2537265" cy="770302"/>
          </a:xfrm>
        </p:grpSpPr>
        <p:grpSp>
          <p:nvGrpSpPr>
            <p:cNvPr name="Group 33" id="33"/>
            <p:cNvGrpSpPr/>
            <p:nvPr/>
          </p:nvGrpSpPr>
          <p:grpSpPr>
            <a:xfrm rot="0">
              <a:off x="0" y="0"/>
              <a:ext cx="2537265" cy="770302"/>
              <a:chOff x="0" y="0"/>
              <a:chExt cx="501188" cy="152158"/>
            </a:xfrm>
          </p:grpSpPr>
          <p:sp>
            <p:nvSpPr>
              <p:cNvPr name="Freeform 34" id="34"/>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35" id="35"/>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37" id="37"/>
          <p:cNvSpPr/>
          <p:nvPr/>
        </p:nvSpPr>
        <p:spPr>
          <a:xfrm flipH="true" flipV="true">
            <a:off x="5170342" y="2043285"/>
            <a:ext cx="0" cy="2696992"/>
          </a:xfrm>
          <a:prstGeom prst="line">
            <a:avLst/>
          </a:prstGeom>
          <a:ln cap="flat" w="85725">
            <a:solidFill>
              <a:srgbClr val="FFDE59"/>
            </a:solidFill>
            <a:prstDash val="solid"/>
            <a:headEnd type="none" len="sm" w="sm"/>
            <a:tailEnd type="none" len="sm" w="sm"/>
          </a:ln>
        </p:spPr>
      </p:sp>
      <p:sp>
        <p:nvSpPr>
          <p:cNvPr name="TextBox 38" id="38"/>
          <p:cNvSpPr txBox="true"/>
          <p:nvPr/>
        </p:nvSpPr>
        <p:spPr>
          <a:xfrm rot="0">
            <a:off x="1028700" y="2024294"/>
            <a:ext cx="3611156" cy="2327275"/>
          </a:xfrm>
          <a:prstGeom prst="rect">
            <a:avLst/>
          </a:prstGeom>
        </p:spPr>
        <p:txBody>
          <a:bodyPr anchor="t" rtlCol="false" tIns="0" lIns="0" bIns="0" rIns="0">
            <a:spAutoFit/>
          </a:bodyPr>
          <a:lstStyle/>
          <a:p>
            <a:pPr algn="l">
              <a:lnSpc>
                <a:spcPts val="6050"/>
              </a:lnSpc>
            </a:pPr>
            <a:r>
              <a:rPr lang="en-US" sz="5000" b="true">
                <a:solidFill>
                  <a:srgbClr val="FFFFFF"/>
                </a:solidFill>
                <a:latin typeface="Poppins Bold"/>
                <a:ea typeface="Poppins Bold"/>
                <a:cs typeface="Poppins Bold"/>
                <a:sym typeface="Poppins Bold"/>
              </a:rPr>
              <a:t>Hasil dan</a:t>
            </a:r>
          </a:p>
          <a:p>
            <a:pPr algn="l">
              <a:lnSpc>
                <a:spcPts val="6050"/>
              </a:lnSpc>
            </a:pPr>
            <a:r>
              <a:rPr lang="en-US" sz="5000" b="true">
                <a:solidFill>
                  <a:srgbClr val="FFFFFF"/>
                </a:solidFill>
                <a:latin typeface="Poppins Bold"/>
                <a:ea typeface="Poppins Bold"/>
                <a:cs typeface="Poppins Bold"/>
                <a:sym typeface="Poppins Bold"/>
              </a:rPr>
              <a:t> Analisis perkiraan</a:t>
            </a:r>
          </a:p>
        </p:txBody>
      </p:sp>
      <p:sp>
        <p:nvSpPr>
          <p:cNvPr name="TextBox 39" id="39"/>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0" id="40"/>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1" id="41"/>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pic>
        <p:nvPicPr>
          <p:cNvPr name="Picture 42" id="42"/>
          <p:cNvPicPr>
            <a:picLocks noChangeAspect="true"/>
          </p:cNvPicPr>
          <p:nvPr/>
        </p:nvPicPr>
        <p:blipFill>
          <a:blip r:embed="rId9"/>
          <a:stretch>
            <a:fillRect/>
          </a:stretch>
        </p:blipFill>
        <p:spPr>
          <a:xfrm rot="0">
            <a:off x="6317472" y="1852898"/>
            <a:ext cx="11194352" cy="7561893"/>
          </a:xfrm>
          <a:prstGeom prst="rect">
            <a:avLst/>
          </a:prstGeom>
        </p:spPr>
      </p:pic>
      <p:sp>
        <p:nvSpPr>
          <p:cNvPr name="TextBox 43" id="43"/>
          <p:cNvSpPr txBox="true"/>
          <p:nvPr/>
        </p:nvSpPr>
        <p:spPr>
          <a:xfrm rot="0">
            <a:off x="10432762" y="8684163"/>
            <a:ext cx="3633073" cy="269337"/>
          </a:xfrm>
          <a:prstGeom prst="rect">
            <a:avLst/>
          </a:prstGeom>
        </p:spPr>
        <p:txBody>
          <a:bodyPr anchor="t" rtlCol="false" tIns="0" lIns="0" bIns="0" rIns="0">
            <a:spAutoFit/>
          </a:bodyPr>
          <a:lstStyle/>
          <a:p>
            <a:pPr algn="ctr" marL="0" indent="0" lvl="0">
              <a:lnSpc>
                <a:spcPts val="2260"/>
              </a:lnSpc>
              <a:spcBef>
                <a:spcPct val="0"/>
              </a:spcBef>
            </a:pPr>
            <a:r>
              <a:rPr lang="en-US" sz="1614">
                <a:solidFill>
                  <a:srgbClr val="FCFAF8"/>
                </a:solidFill>
                <a:latin typeface="Open Sans"/>
                <a:ea typeface="Open Sans"/>
                <a:cs typeface="Open Sans"/>
                <a:sym typeface="Open Sans"/>
              </a:rPr>
              <a:t>berat serbuk kayu sengon (gram)</a:t>
            </a:r>
          </a:p>
        </p:txBody>
      </p:sp>
      <p:sp>
        <p:nvSpPr>
          <p:cNvPr name="TextBox 44" id="44"/>
          <p:cNvSpPr txBox="true"/>
          <p:nvPr/>
        </p:nvSpPr>
        <p:spPr>
          <a:xfrm rot="-5400000">
            <a:off x="4987788" y="5008832"/>
            <a:ext cx="3633073" cy="269337"/>
          </a:xfrm>
          <a:prstGeom prst="rect">
            <a:avLst/>
          </a:prstGeom>
        </p:spPr>
        <p:txBody>
          <a:bodyPr anchor="t" rtlCol="false" tIns="0" lIns="0" bIns="0" rIns="0">
            <a:spAutoFit/>
          </a:bodyPr>
          <a:lstStyle/>
          <a:p>
            <a:pPr algn="ctr" marL="0" indent="0" lvl="0">
              <a:lnSpc>
                <a:spcPts val="2260"/>
              </a:lnSpc>
              <a:spcBef>
                <a:spcPct val="0"/>
              </a:spcBef>
            </a:pPr>
            <a:r>
              <a:rPr lang="en-US" sz="1614">
                <a:solidFill>
                  <a:srgbClr val="FCFAF8"/>
                </a:solidFill>
                <a:latin typeface="Open Sans"/>
                <a:ea typeface="Open Sans"/>
                <a:cs typeface="Open Sans"/>
                <a:sym typeface="Open Sans"/>
              </a:rPr>
              <a:t>Lama Nyala (sekon)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222774"/>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114290">
            <a:off x="1798335" y="10034082"/>
            <a:ext cx="18288000" cy="2065438"/>
            <a:chOff x="0" y="0"/>
            <a:chExt cx="4816593" cy="543984"/>
          </a:xfrm>
        </p:grpSpPr>
        <p:sp>
          <p:nvSpPr>
            <p:cNvPr name="Freeform 17" id="17"/>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18" id="18"/>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22466" y="-240"/>
            <a:ext cx="4633622" cy="1174856"/>
            <a:chOff x="0" y="0"/>
            <a:chExt cx="1276830" cy="323741"/>
          </a:xfrm>
        </p:grpSpPr>
        <p:sp>
          <p:nvSpPr>
            <p:cNvPr name="Freeform 20" id="20"/>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1" id="21"/>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3" id="23"/>
          <p:cNvGrpSpPr/>
          <p:nvPr/>
        </p:nvGrpSpPr>
        <p:grpSpPr>
          <a:xfrm rot="0">
            <a:off x="9099047" y="-5425"/>
            <a:ext cx="1764201" cy="1034125"/>
            <a:chOff x="0" y="0"/>
            <a:chExt cx="464646" cy="272362"/>
          </a:xfrm>
        </p:grpSpPr>
        <p:sp>
          <p:nvSpPr>
            <p:cNvPr name="Freeform 24" id="24"/>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25" id="25"/>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681573" y="222774"/>
            <a:ext cx="577727" cy="577727"/>
            <a:chOff x="0" y="0"/>
            <a:chExt cx="152158" cy="152158"/>
          </a:xfrm>
        </p:grpSpPr>
        <p:sp>
          <p:nvSpPr>
            <p:cNvPr name="Freeform 27" id="27"/>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28" id="28"/>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1" id="31"/>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32" id="32"/>
          <p:cNvGrpSpPr/>
          <p:nvPr/>
        </p:nvGrpSpPr>
        <p:grpSpPr>
          <a:xfrm rot="0">
            <a:off x="14676013" y="222774"/>
            <a:ext cx="1902949" cy="577727"/>
            <a:chOff x="0" y="0"/>
            <a:chExt cx="2537265" cy="770302"/>
          </a:xfrm>
        </p:grpSpPr>
        <p:grpSp>
          <p:nvGrpSpPr>
            <p:cNvPr name="Group 33" id="33"/>
            <p:cNvGrpSpPr/>
            <p:nvPr/>
          </p:nvGrpSpPr>
          <p:grpSpPr>
            <a:xfrm rot="0">
              <a:off x="0" y="0"/>
              <a:ext cx="2537265" cy="770302"/>
              <a:chOff x="0" y="0"/>
              <a:chExt cx="501188" cy="152158"/>
            </a:xfrm>
          </p:grpSpPr>
          <p:sp>
            <p:nvSpPr>
              <p:cNvPr name="Freeform 34" id="34"/>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35" id="35"/>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37" id="37"/>
          <p:cNvSpPr/>
          <p:nvPr/>
        </p:nvSpPr>
        <p:spPr>
          <a:xfrm flipH="true" flipV="true">
            <a:off x="5170342" y="2043285"/>
            <a:ext cx="0" cy="2696992"/>
          </a:xfrm>
          <a:prstGeom prst="line">
            <a:avLst/>
          </a:prstGeom>
          <a:ln cap="flat" w="85725">
            <a:solidFill>
              <a:srgbClr val="FFDE59"/>
            </a:solidFill>
            <a:prstDash val="solid"/>
            <a:headEnd type="none" len="sm" w="sm"/>
            <a:tailEnd type="none" len="sm" w="sm"/>
          </a:ln>
        </p:spPr>
      </p:sp>
      <p:sp>
        <p:nvSpPr>
          <p:cNvPr name="TextBox 38" id="38"/>
          <p:cNvSpPr txBox="true"/>
          <p:nvPr/>
        </p:nvSpPr>
        <p:spPr>
          <a:xfrm rot="0">
            <a:off x="1028700" y="2024294"/>
            <a:ext cx="3611156" cy="2327275"/>
          </a:xfrm>
          <a:prstGeom prst="rect">
            <a:avLst/>
          </a:prstGeom>
        </p:spPr>
        <p:txBody>
          <a:bodyPr anchor="t" rtlCol="false" tIns="0" lIns="0" bIns="0" rIns="0">
            <a:spAutoFit/>
          </a:bodyPr>
          <a:lstStyle/>
          <a:p>
            <a:pPr algn="l">
              <a:lnSpc>
                <a:spcPts val="6050"/>
              </a:lnSpc>
            </a:pPr>
            <a:r>
              <a:rPr lang="en-US" sz="5000" b="true">
                <a:solidFill>
                  <a:srgbClr val="FFFFFF"/>
                </a:solidFill>
                <a:latin typeface="Poppins Bold"/>
                <a:ea typeface="Poppins Bold"/>
                <a:cs typeface="Poppins Bold"/>
                <a:sym typeface="Poppins Bold"/>
              </a:rPr>
              <a:t>Hasil dan</a:t>
            </a:r>
          </a:p>
          <a:p>
            <a:pPr algn="l">
              <a:lnSpc>
                <a:spcPts val="6050"/>
              </a:lnSpc>
            </a:pPr>
            <a:r>
              <a:rPr lang="en-US" sz="5000" b="true">
                <a:solidFill>
                  <a:srgbClr val="FFFFFF"/>
                </a:solidFill>
                <a:latin typeface="Poppins Bold"/>
                <a:ea typeface="Poppins Bold"/>
                <a:cs typeface="Poppins Bold"/>
                <a:sym typeface="Poppins Bold"/>
              </a:rPr>
              <a:t> Analisis perkiraan</a:t>
            </a:r>
          </a:p>
        </p:txBody>
      </p:sp>
      <p:sp>
        <p:nvSpPr>
          <p:cNvPr name="TextBox 39" id="39"/>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0" id="40"/>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1" id="41"/>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pic>
        <p:nvPicPr>
          <p:cNvPr name="Picture 42" id="42"/>
          <p:cNvPicPr>
            <a:picLocks noChangeAspect="true"/>
          </p:cNvPicPr>
          <p:nvPr/>
        </p:nvPicPr>
        <p:blipFill>
          <a:blip r:embed="rId9"/>
          <a:stretch>
            <a:fillRect/>
          </a:stretch>
        </p:blipFill>
        <p:spPr>
          <a:xfrm rot="0">
            <a:off x="6462598" y="1866092"/>
            <a:ext cx="11036034" cy="7535507"/>
          </a:xfrm>
          <a:prstGeom prst="rect">
            <a:avLst/>
          </a:prstGeom>
        </p:spPr>
      </p:pic>
      <p:sp>
        <p:nvSpPr>
          <p:cNvPr name="TextBox 43" id="43"/>
          <p:cNvSpPr txBox="true"/>
          <p:nvPr/>
        </p:nvSpPr>
        <p:spPr>
          <a:xfrm rot="0">
            <a:off x="7935674" y="1694245"/>
            <a:ext cx="8745899" cy="349040"/>
          </a:xfrm>
          <a:prstGeom prst="rect">
            <a:avLst/>
          </a:prstGeom>
        </p:spPr>
        <p:txBody>
          <a:bodyPr anchor="t" rtlCol="false" tIns="0" lIns="0" bIns="0" rIns="0">
            <a:spAutoFit/>
          </a:bodyPr>
          <a:lstStyle/>
          <a:p>
            <a:pPr algn="ctr" marL="0" indent="0" lvl="0">
              <a:lnSpc>
                <a:spcPts val="2919"/>
              </a:lnSpc>
              <a:spcBef>
                <a:spcPct val="0"/>
              </a:spcBef>
            </a:pPr>
            <a:r>
              <a:rPr lang="en-US" b="true" sz="2085">
                <a:solidFill>
                  <a:srgbClr val="FCFAF8"/>
                </a:solidFill>
                <a:latin typeface="Open Sans Bold"/>
                <a:ea typeface="Open Sans Bold"/>
                <a:cs typeface="Open Sans Bold"/>
                <a:sym typeface="Open Sans Bold"/>
              </a:rPr>
              <a:t>Grafik Pengaruh berat serbuk kayu sengon terhadap syngas</a:t>
            </a:r>
          </a:p>
        </p:txBody>
      </p:sp>
      <p:sp>
        <p:nvSpPr>
          <p:cNvPr name="TextBox 44" id="44"/>
          <p:cNvSpPr txBox="true"/>
          <p:nvPr/>
        </p:nvSpPr>
        <p:spPr>
          <a:xfrm rot="0">
            <a:off x="10432762" y="8684163"/>
            <a:ext cx="3633073" cy="269337"/>
          </a:xfrm>
          <a:prstGeom prst="rect">
            <a:avLst/>
          </a:prstGeom>
        </p:spPr>
        <p:txBody>
          <a:bodyPr anchor="t" rtlCol="false" tIns="0" lIns="0" bIns="0" rIns="0">
            <a:spAutoFit/>
          </a:bodyPr>
          <a:lstStyle/>
          <a:p>
            <a:pPr algn="ctr" marL="0" indent="0" lvl="0">
              <a:lnSpc>
                <a:spcPts val="2260"/>
              </a:lnSpc>
              <a:spcBef>
                <a:spcPct val="0"/>
              </a:spcBef>
            </a:pPr>
            <a:r>
              <a:rPr lang="en-US" sz="1614">
                <a:solidFill>
                  <a:srgbClr val="FCFAF8"/>
                </a:solidFill>
                <a:latin typeface="Open Sans"/>
                <a:ea typeface="Open Sans"/>
                <a:cs typeface="Open Sans"/>
                <a:sym typeface="Open Sans"/>
              </a:rPr>
              <a:t>berat limbah sengon (gram)</a:t>
            </a:r>
          </a:p>
        </p:txBody>
      </p:sp>
      <p:sp>
        <p:nvSpPr>
          <p:cNvPr name="TextBox 45" id="45"/>
          <p:cNvSpPr txBox="true"/>
          <p:nvPr/>
        </p:nvSpPr>
        <p:spPr>
          <a:xfrm rot="-5400000">
            <a:off x="5108170" y="4993780"/>
            <a:ext cx="3633073" cy="273315"/>
          </a:xfrm>
          <a:prstGeom prst="rect">
            <a:avLst/>
          </a:prstGeom>
        </p:spPr>
        <p:txBody>
          <a:bodyPr anchor="t" rtlCol="false" tIns="0" lIns="0" bIns="0" rIns="0">
            <a:spAutoFit/>
          </a:bodyPr>
          <a:lstStyle/>
          <a:p>
            <a:pPr algn="ctr" marL="0" indent="0" lvl="0">
              <a:lnSpc>
                <a:spcPts val="2260"/>
              </a:lnSpc>
              <a:spcBef>
                <a:spcPct val="0"/>
              </a:spcBef>
            </a:pPr>
            <a:r>
              <a:rPr lang="en-US" sz="1614">
                <a:solidFill>
                  <a:srgbClr val="FCFAF8"/>
                </a:solidFill>
                <a:latin typeface="Open Sans"/>
                <a:ea typeface="Open Sans"/>
                <a:cs typeface="Open Sans"/>
                <a:sym typeface="Open Sans"/>
              </a:rPr>
              <a:t>berat </a:t>
            </a:r>
            <a:r>
              <a:rPr lang="en-US" sz="1614" i="true">
                <a:solidFill>
                  <a:srgbClr val="FCFAF8"/>
                </a:solidFill>
                <a:latin typeface="Open Sans Italics"/>
                <a:ea typeface="Open Sans Italics"/>
                <a:cs typeface="Open Sans Italics"/>
                <a:sym typeface="Open Sans Italics"/>
              </a:rPr>
              <a:t>syngas </a:t>
            </a:r>
            <a:r>
              <a:rPr lang="en-US" sz="1614">
                <a:solidFill>
                  <a:srgbClr val="FCFAF8"/>
                </a:solidFill>
                <a:latin typeface="Open Sans"/>
                <a:ea typeface="Open Sans"/>
                <a:cs typeface="Open Sans"/>
                <a:sym typeface="Open Sans"/>
              </a:rPr>
              <a:t>(gram)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222774"/>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38" id="38"/>
          <p:cNvGrpSpPr/>
          <p:nvPr/>
        </p:nvGrpSpPr>
        <p:grpSpPr>
          <a:xfrm rot="0">
            <a:off x="14676013" y="222774"/>
            <a:ext cx="1902949" cy="577727"/>
            <a:chOff x="0" y="0"/>
            <a:chExt cx="2537265" cy="770302"/>
          </a:xfrm>
        </p:grpSpPr>
        <p:grpSp>
          <p:nvGrpSpPr>
            <p:cNvPr name="Group 39" id="39"/>
            <p:cNvGrpSpPr/>
            <p:nvPr/>
          </p:nvGrpSpPr>
          <p:grpSpPr>
            <a:xfrm rot="0">
              <a:off x="0" y="0"/>
              <a:ext cx="2537265" cy="770302"/>
              <a:chOff x="0" y="0"/>
              <a:chExt cx="501188" cy="152158"/>
            </a:xfrm>
          </p:grpSpPr>
          <p:sp>
            <p:nvSpPr>
              <p:cNvPr name="Freeform 40" id="40"/>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1" id="41"/>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43" id="43"/>
          <p:cNvSpPr/>
          <p:nvPr/>
        </p:nvSpPr>
        <p:spPr>
          <a:xfrm flipH="true" flipV="true">
            <a:off x="5170342" y="2043285"/>
            <a:ext cx="0" cy="2696992"/>
          </a:xfrm>
          <a:prstGeom prst="line">
            <a:avLst/>
          </a:prstGeom>
          <a:ln cap="flat" w="85725">
            <a:solidFill>
              <a:srgbClr val="FFDE59"/>
            </a:solidFill>
            <a:prstDash val="solid"/>
            <a:headEnd type="none" len="sm" w="sm"/>
            <a:tailEnd type="none" len="sm" w="sm"/>
          </a:ln>
        </p:spPr>
      </p:sp>
      <p:sp>
        <p:nvSpPr>
          <p:cNvPr name="Freeform 44" id="44"/>
          <p:cNvSpPr/>
          <p:nvPr/>
        </p:nvSpPr>
        <p:spPr>
          <a:xfrm flipH="false" flipV="false" rot="0">
            <a:off x="5880518" y="1711970"/>
            <a:ext cx="11258556" cy="4874894"/>
          </a:xfrm>
          <a:custGeom>
            <a:avLst/>
            <a:gdLst/>
            <a:ahLst/>
            <a:cxnLst/>
            <a:rect r="r" b="b" t="t" l="l"/>
            <a:pathLst>
              <a:path h="4874894" w="11258556">
                <a:moveTo>
                  <a:pt x="0" y="0"/>
                </a:moveTo>
                <a:lnTo>
                  <a:pt x="11258556" y="0"/>
                </a:lnTo>
                <a:lnTo>
                  <a:pt x="11258556" y="4874894"/>
                </a:lnTo>
                <a:lnTo>
                  <a:pt x="0" y="4874894"/>
                </a:lnTo>
                <a:lnTo>
                  <a:pt x="0" y="0"/>
                </a:lnTo>
                <a:close/>
              </a:path>
            </a:pathLst>
          </a:custGeom>
          <a:blipFill>
            <a:blip r:embed="rId9"/>
            <a:stretch>
              <a:fillRect l="0" t="-43288" r="-15784" b="0"/>
            </a:stretch>
          </a:blipFill>
        </p:spPr>
      </p:sp>
      <p:sp>
        <p:nvSpPr>
          <p:cNvPr name="Freeform 45" id="45"/>
          <p:cNvSpPr/>
          <p:nvPr/>
        </p:nvSpPr>
        <p:spPr>
          <a:xfrm flipH="false" flipV="false" rot="0">
            <a:off x="0" y="6439997"/>
            <a:ext cx="9300069" cy="3417682"/>
          </a:xfrm>
          <a:custGeom>
            <a:avLst/>
            <a:gdLst/>
            <a:ahLst/>
            <a:cxnLst/>
            <a:rect r="r" b="b" t="t" l="l"/>
            <a:pathLst>
              <a:path h="3417682" w="9300069">
                <a:moveTo>
                  <a:pt x="0" y="0"/>
                </a:moveTo>
                <a:lnTo>
                  <a:pt x="9300069" y="0"/>
                </a:lnTo>
                <a:lnTo>
                  <a:pt x="9300069" y="3417682"/>
                </a:lnTo>
                <a:lnTo>
                  <a:pt x="0" y="3417682"/>
                </a:lnTo>
                <a:lnTo>
                  <a:pt x="0" y="0"/>
                </a:lnTo>
                <a:close/>
              </a:path>
            </a:pathLst>
          </a:custGeom>
          <a:blipFill>
            <a:blip r:embed="rId10"/>
            <a:stretch>
              <a:fillRect l="-3700" t="-24192" r="-27660" b="0"/>
            </a:stretch>
          </a:blipFill>
        </p:spPr>
      </p:sp>
      <p:sp>
        <p:nvSpPr>
          <p:cNvPr name="TextBox 46" id="46"/>
          <p:cNvSpPr txBox="true"/>
          <p:nvPr/>
        </p:nvSpPr>
        <p:spPr>
          <a:xfrm rot="0">
            <a:off x="1028700" y="2024294"/>
            <a:ext cx="3611156" cy="2327275"/>
          </a:xfrm>
          <a:prstGeom prst="rect">
            <a:avLst/>
          </a:prstGeom>
        </p:spPr>
        <p:txBody>
          <a:bodyPr anchor="t" rtlCol="false" tIns="0" lIns="0" bIns="0" rIns="0">
            <a:spAutoFit/>
          </a:bodyPr>
          <a:lstStyle/>
          <a:p>
            <a:pPr algn="l">
              <a:lnSpc>
                <a:spcPts val="6050"/>
              </a:lnSpc>
            </a:pPr>
            <a:r>
              <a:rPr lang="en-US" sz="5000" b="true">
                <a:solidFill>
                  <a:srgbClr val="FFFFFF"/>
                </a:solidFill>
                <a:latin typeface="Poppins Bold"/>
                <a:ea typeface="Poppins Bold"/>
                <a:cs typeface="Poppins Bold"/>
                <a:sym typeface="Poppins Bold"/>
              </a:rPr>
              <a:t>Hasil dan</a:t>
            </a:r>
          </a:p>
          <a:p>
            <a:pPr algn="l">
              <a:lnSpc>
                <a:spcPts val="6050"/>
              </a:lnSpc>
            </a:pPr>
            <a:r>
              <a:rPr lang="en-US" sz="5000" b="true">
                <a:solidFill>
                  <a:srgbClr val="FFFFFF"/>
                </a:solidFill>
                <a:latin typeface="Poppins Bold"/>
                <a:ea typeface="Poppins Bold"/>
                <a:cs typeface="Poppins Bold"/>
                <a:sym typeface="Poppins Bold"/>
              </a:rPr>
              <a:t> Analisis perkiraan</a:t>
            </a:r>
          </a:p>
        </p:txBody>
      </p:sp>
      <p:sp>
        <p:nvSpPr>
          <p:cNvPr name="TextBox 47" id="47"/>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8" id="48"/>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9" id="49"/>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
        <p:nvSpPr>
          <p:cNvPr name="TextBox 50" id="50"/>
          <p:cNvSpPr txBox="true"/>
          <p:nvPr/>
        </p:nvSpPr>
        <p:spPr>
          <a:xfrm rot="0">
            <a:off x="9144000" y="6710689"/>
            <a:ext cx="8172376" cy="2143760"/>
          </a:xfrm>
          <a:prstGeom prst="rect">
            <a:avLst/>
          </a:prstGeom>
        </p:spPr>
        <p:txBody>
          <a:bodyPr anchor="t" rtlCol="false" tIns="0" lIns="0" bIns="0" rIns="0">
            <a:spAutoFit/>
          </a:bodyPr>
          <a:lstStyle/>
          <a:p>
            <a:pPr algn="just">
              <a:lnSpc>
                <a:spcPts val="5739"/>
              </a:lnSpc>
              <a:spcBef>
                <a:spcPct val="0"/>
              </a:spcBef>
            </a:pPr>
            <a:r>
              <a:rPr lang="en-US" b="true" sz="4099">
                <a:solidFill>
                  <a:srgbClr val="E3E70A"/>
                </a:solidFill>
                <a:latin typeface="Canva Sans Bold"/>
                <a:ea typeface="Canva Sans Bold"/>
                <a:cs typeface="Canva Sans Bold"/>
                <a:sym typeface="Canva Sans Bold"/>
              </a:rPr>
              <a:t>Diperkirakan mampu memenuhi kebutuhan rumah sebesar 70-152 selama 24 jam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511637"/>
            <a:ext cx="20128825" cy="9526464"/>
          </a:xfrm>
          <a:custGeom>
            <a:avLst/>
            <a:gdLst/>
            <a:ahLst/>
            <a:cxnLst/>
            <a:rect r="r" b="b" t="t" l="l"/>
            <a:pathLst>
              <a:path h="9526464" w="20128825">
                <a:moveTo>
                  <a:pt x="0" y="0"/>
                </a:moveTo>
                <a:lnTo>
                  <a:pt x="20128824" y="0"/>
                </a:lnTo>
                <a:lnTo>
                  <a:pt x="20128824" y="9526464"/>
                </a:lnTo>
                <a:lnTo>
                  <a:pt x="0" y="9526464"/>
                </a:lnTo>
                <a:lnTo>
                  <a:pt x="0" y="0"/>
                </a:lnTo>
                <a:close/>
              </a:path>
            </a:pathLst>
          </a:custGeom>
          <a:blipFill>
            <a:blip r:embed="rId2">
              <a:alphaModFix amt="30000"/>
            </a:blip>
            <a:stretch>
              <a:fillRect l="-132" t="-13315" r="-1657" b="-7665"/>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sp>
        <p:nvSpPr>
          <p:cNvPr name="TextBox 38" id="38"/>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39" id="39"/>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0" id="40"/>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grpSp>
        <p:nvGrpSpPr>
          <p:cNvPr name="Group 41" id="41"/>
          <p:cNvGrpSpPr/>
          <p:nvPr/>
        </p:nvGrpSpPr>
        <p:grpSpPr>
          <a:xfrm rot="0">
            <a:off x="14676013" y="222774"/>
            <a:ext cx="1902949" cy="577727"/>
            <a:chOff x="0" y="0"/>
            <a:chExt cx="2537265" cy="770302"/>
          </a:xfrm>
        </p:grpSpPr>
        <p:grpSp>
          <p:nvGrpSpPr>
            <p:cNvPr name="Group 42" id="42"/>
            <p:cNvGrpSpPr/>
            <p:nvPr/>
          </p:nvGrpSpPr>
          <p:grpSpPr>
            <a:xfrm rot="0">
              <a:off x="0" y="0"/>
              <a:ext cx="2537265" cy="770302"/>
              <a:chOff x="0" y="0"/>
              <a:chExt cx="501188" cy="152158"/>
            </a:xfrm>
          </p:grpSpPr>
          <p:sp>
            <p:nvSpPr>
              <p:cNvPr name="Freeform 43" id="43"/>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4" id="44"/>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TextBox 46" id="46"/>
          <p:cNvSpPr txBox="true"/>
          <p:nvPr/>
        </p:nvSpPr>
        <p:spPr>
          <a:xfrm rot="0">
            <a:off x="5946945" y="1759259"/>
            <a:ext cx="5364956" cy="1094743"/>
          </a:xfrm>
          <a:prstGeom prst="rect">
            <a:avLst/>
          </a:prstGeom>
        </p:spPr>
        <p:txBody>
          <a:bodyPr anchor="t" rtlCol="false" tIns="0" lIns="0" bIns="0" rIns="0">
            <a:spAutoFit/>
          </a:bodyPr>
          <a:lstStyle/>
          <a:p>
            <a:pPr algn="ctr">
              <a:lnSpc>
                <a:spcPts val="8959"/>
              </a:lnSpc>
              <a:spcBef>
                <a:spcPct val="0"/>
              </a:spcBef>
            </a:pPr>
            <a:r>
              <a:rPr lang="en-US" b="true" sz="6399">
                <a:solidFill>
                  <a:srgbClr val="FFFFFF"/>
                </a:solidFill>
                <a:latin typeface="Canva Sans Bold"/>
                <a:ea typeface="Canva Sans Bold"/>
                <a:cs typeface="Canva Sans Bold"/>
                <a:sym typeface="Canva Sans Bold"/>
              </a:rPr>
              <a:t>KESIMPULAN</a:t>
            </a:r>
          </a:p>
        </p:txBody>
      </p:sp>
      <p:sp>
        <p:nvSpPr>
          <p:cNvPr name="TextBox 47" id="47"/>
          <p:cNvSpPr txBox="true"/>
          <p:nvPr/>
        </p:nvSpPr>
        <p:spPr>
          <a:xfrm rot="0">
            <a:off x="1294345" y="3475024"/>
            <a:ext cx="15099792" cy="4274820"/>
          </a:xfrm>
          <a:prstGeom prst="rect">
            <a:avLst/>
          </a:prstGeom>
        </p:spPr>
        <p:txBody>
          <a:bodyPr anchor="t" rtlCol="false" tIns="0" lIns="0" bIns="0" rIns="0">
            <a:spAutoFit/>
          </a:bodyPr>
          <a:lstStyle/>
          <a:p>
            <a:pPr algn="just" marL="582930" indent="-291465" lvl="1">
              <a:lnSpc>
                <a:spcPts val="3779"/>
              </a:lnSpc>
              <a:buAutoNum type="arabicPeriod" startAt="1"/>
            </a:pPr>
            <a:r>
              <a:rPr lang="en-US" sz="2700">
                <a:solidFill>
                  <a:srgbClr val="FFFFFF"/>
                </a:solidFill>
                <a:latin typeface="Canva Sans"/>
                <a:ea typeface="Canva Sans"/>
                <a:cs typeface="Canva Sans"/>
                <a:sym typeface="Canva Sans"/>
              </a:rPr>
              <a:t>Limbah kayu sengon dapat diolah melalui proses gasifikasi untuk menghasilkan syngas, yang terdiri dari karbon monoksida (CO), hidrogen (H₂), dan metana (CH₄).</a:t>
            </a:r>
          </a:p>
          <a:p>
            <a:pPr algn="just" marL="582930" indent="-291465" lvl="1">
              <a:lnSpc>
                <a:spcPts val="3779"/>
              </a:lnSpc>
              <a:buAutoNum type="arabicPeriod" startAt="1"/>
            </a:pPr>
            <a:r>
              <a:rPr lang="en-US" sz="2700">
                <a:solidFill>
                  <a:srgbClr val="FFFFFF"/>
                </a:solidFill>
                <a:latin typeface="Canva Sans"/>
                <a:ea typeface="Canva Sans"/>
                <a:cs typeface="Canva Sans"/>
                <a:sym typeface="Canva Sans"/>
              </a:rPr>
              <a:t>Proses gasifikasi ada empat tahapan yaitu, </a:t>
            </a:r>
            <a:r>
              <a:rPr lang="en-US" b="true" sz="2700" i="true">
                <a:solidFill>
                  <a:srgbClr val="FFFFFF"/>
                </a:solidFill>
                <a:latin typeface="Canva Sans Bold Italics"/>
                <a:ea typeface="Canva Sans Bold Italics"/>
                <a:cs typeface="Canva Sans Bold Italics"/>
                <a:sym typeface="Canva Sans Bold Italics"/>
              </a:rPr>
              <a:t>pengeringan, pirolisis, oksidasi, dan reduks</a:t>
            </a:r>
            <a:r>
              <a:rPr lang="en-US" sz="2700" i="true">
                <a:solidFill>
                  <a:srgbClr val="FFFFFF"/>
                </a:solidFill>
                <a:latin typeface="Canva Sans Italics"/>
                <a:ea typeface="Canva Sans Italics"/>
                <a:cs typeface="Canva Sans Italics"/>
                <a:sym typeface="Canva Sans Italics"/>
              </a:rPr>
              <a:t>i</a:t>
            </a:r>
            <a:r>
              <a:rPr lang="en-US" sz="2700">
                <a:solidFill>
                  <a:srgbClr val="FFFFFF"/>
                </a:solidFill>
                <a:latin typeface="Canva Sans"/>
                <a:ea typeface="Canva Sans"/>
                <a:cs typeface="Canva Sans"/>
                <a:sym typeface="Canva Sans"/>
              </a:rPr>
              <a:t>, </a:t>
            </a:r>
          </a:p>
          <a:p>
            <a:pPr algn="just" marL="582930" indent="-291465" lvl="1">
              <a:lnSpc>
                <a:spcPts val="3779"/>
              </a:lnSpc>
              <a:buAutoNum type="arabicPeriod" startAt="1"/>
            </a:pPr>
            <a:r>
              <a:rPr lang="en-US" sz="2700">
                <a:solidFill>
                  <a:srgbClr val="FFFFFF"/>
                </a:solidFill>
                <a:latin typeface="Canva Sans"/>
                <a:ea typeface="Canva Sans"/>
                <a:cs typeface="Canva Sans"/>
                <a:sym typeface="Canva Sans"/>
              </a:rPr>
              <a:t>Metode gasifikasi terbukti efektif dalam mengonversi limbah kayu sengon menjadi syngas dengan komposisi yang menguntungkan dan nilai kalor tinggi, mendukung efisiensi energi.</a:t>
            </a:r>
          </a:p>
          <a:p>
            <a:pPr algn="just" marL="582930" indent="-291465" lvl="1">
              <a:lnSpc>
                <a:spcPts val="3779"/>
              </a:lnSpc>
              <a:buAutoNum type="arabicPeriod" startAt="1"/>
            </a:pPr>
            <a:r>
              <a:rPr lang="en-US" sz="2700">
                <a:solidFill>
                  <a:srgbClr val="FFFFFF"/>
                </a:solidFill>
                <a:latin typeface="Canva Sans"/>
                <a:ea typeface="Canva Sans"/>
                <a:cs typeface="Canva Sans"/>
                <a:sym typeface="Canva Sans"/>
              </a:rPr>
              <a:t>Syngas dari kayu sengon memiliki potensi besar untuk mendukung pemenuhan kebutuhan rumah tangga sebesar </a:t>
            </a:r>
            <a:r>
              <a:rPr lang="en-US" b="true" sz="2700" i="true">
                <a:solidFill>
                  <a:srgbClr val="FFFFFF"/>
                </a:solidFill>
                <a:latin typeface="Canva Sans Bold Italics"/>
                <a:ea typeface="Canva Sans Bold Italics"/>
                <a:cs typeface="Canva Sans Bold Italics"/>
                <a:sym typeface="Canva Sans Bold Italics"/>
              </a:rPr>
              <a:t>70-152 rumah selama 24 jam masa operasi</a:t>
            </a:r>
          </a:p>
          <a:p>
            <a:pPr algn="just">
              <a:lnSpc>
                <a:spcPts val="37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72000" y="0"/>
            <a:ext cx="4572000" cy="10287000"/>
            <a:chOff x="0" y="0"/>
            <a:chExt cx="1204148" cy="2709333"/>
          </a:xfrm>
        </p:grpSpPr>
        <p:sp>
          <p:nvSpPr>
            <p:cNvPr name="Freeform 3" id="3"/>
            <p:cNvSpPr/>
            <p:nvPr/>
          </p:nvSpPr>
          <p:spPr>
            <a:xfrm flipH="false" flipV="false" rot="0">
              <a:off x="0" y="0"/>
              <a:ext cx="1204148" cy="2709333"/>
            </a:xfrm>
            <a:custGeom>
              <a:avLst/>
              <a:gdLst/>
              <a:ahLst/>
              <a:cxnLst/>
              <a:rect r="r" b="b" t="t" l="l"/>
              <a:pathLst>
                <a:path h="2709333" w="1204148">
                  <a:moveTo>
                    <a:pt x="0" y="0"/>
                  </a:moveTo>
                  <a:lnTo>
                    <a:pt x="1204148" y="0"/>
                  </a:lnTo>
                  <a:lnTo>
                    <a:pt x="1204148" y="2709333"/>
                  </a:lnTo>
                  <a:lnTo>
                    <a:pt x="0" y="2709333"/>
                  </a:lnTo>
                  <a:close/>
                </a:path>
              </a:pathLst>
            </a:custGeom>
            <a:solidFill>
              <a:srgbClr val="EFEFEF"/>
            </a:solidFill>
          </p:spPr>
        </p:sp>
        <p:sp>
          <p:nvSpPr>
            <p:cNvPr name="TextBox 4" id="4"/>
            <p:cNvSpPr txBox="true"/>
            <p:nvPr/>
          </p:nvSpPr>
          <p:spPr>
            <a:xfrm>
              <a:off x="0" y="-38100"/>
              <a:ext cx="1204148"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4572000" cy="10287000"/>
            <a:chOff x="0" y="0"/>
            <a:chExt cx="1204148" cy="2709333"/>
          </a:xfrm>
        </p:grpSpPr>
        <p:sp>
          <p:nvSpPr>
            <p:cNvPr name="Freeform 6" id="6"/>
            <p:cNvSpPr/>
            <p:nvPr/>
          </p:nvSpPr>
          <p:spPr>
            <a:xfrm flipH="false" flipV="false" rot="0">
              <a:off x="0" y="0"/>
              <a:ext cx="1204148" cy="2709333"/>
            </a:xfrm>
            <a:custGeom>
              <a:avLst/>
              <a:gdLst/>
              <a:ahLst/>
              <a:cxnLst/>
              <a:rect r="r" b="b" t="t" l="l"/>
              <a:pathLst>
                <a:path h="2709333" w="1204148">
                  <a:moveTo>
                    <a:pt x="0" y="0"/>
                  </a:moveTo>
                  <a:lnTo>
                    <a:pt x="1204148" y="0"/>
                  </a:lnTo>
                  <a:lnTo>
                    <a:pt x="1204148" y="2709333"/>
                  </a:lnTo>
                  <a:lnTo>
                    <a:pt x="0" y="2709333"/>
                  </a:lnTo>
                  <a:close/>
                </a:path>
              </a:pathLst>
            </a:custGeom>
            <a:solidFill>
              <a:srgbClr val="E54016"/>
            </a:solidFill>
          </p:spPr>
        </p:sp>
        <p:sp>
          <p:nvSpPr>
            <p:cNvPr name="TextBox 7" id="7"/>
            <p:cNvSpPr txBox="true"/>
            <p:nvPr/>
          </p:nvSpPr>
          <p:spPr>
            <a:xfrm>
              <a:off x="0" y="-38100"/>
              <a:ext cx="1204148"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144000" y="0"/>
            <a:ext cx="4572000" cy="10287000"/>
            <a:chOff x="0" y="0"/>
            <a:chExt cx="1204148" cy="2709333"/>
          </a:xfrm>
        </p:grpSpPr>
        <p:sp>
          <p:nvSpPr>
            <p:cNvPr name="Freeform 9" id="9"/>
            <p:cNvSpPr/>
            <p:nvPr/>
          </p:nvSpPr>
          <p:spPr>
            <a:xfrm flipH="false" flipV="false" rot="0">
              <a:off x="0" y="0"/>
              <a:ext cx="1204148" cy="2709333"/>
            </a:xfrm>
            <a:custGeom>
              <a:avLst/>
              <a:gdLst/>
              <a:ahLst/>
              <a:cxnLst/>
              <a:rect r="r" b="b" t="t" l="l"/>
              <a:pathLst>
                <a:path h="2709333" w="1204148">
                  <a:moveTo>
                    <a:pt x="0" y="0"/>
                  </a:moveTo>
                  <a:lnTo>
                    <a:pt x="1204148" y="0"/>
                  </a:lnTo>
                  <a:lnTo>
                    <a:pt x="1204148" y="2709333"/>
                  </a:lnTo>
                  <a:lnTo>
                    <a:pt x="0" y="2709333"/>
                  </a:lnTo>
                  <a:close/>
                </a:path>
              </a:pathLst>
            </a:custGeom>
            <a:solidFill>
              <a:srgbClr val="5614E8"/>
            </a:solidFill>
          </p:spPr>
        </p:sp>
        <p:sp>
          <p:nvSpPr>
            <p:cNvPr name="TextBox 10" id="10"/>
            <p:cNvSpPr txBox="true"/>
            <p:nvPr/>
          </p:nvSpPr>
          <p:spPr>
            <a:xfrm>
              <a:off x="0" y="-38100"/>
              <a:ext cx="1204148"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716000" y="0"/>
            <a:ext cx="4572000" cy="10287000"/>
            <a:chOff x="0" y="0"/>
            <a:chExt cx="1204148" cy="2709333"/>
          </a:xfrm>
        </p:grpSpPr>
        <p:sp>
          <p:nvSpPr>
            <p:cNvPr name="Freeform 12" id="12"/>
            <p:cNvSpPr/>
            <p:nvPr/>
          </p:nvSpPr>
          <p:spPr>
            <a:xfrm flipH="false" flipV="false" rot="0">
              <a:off x="0" y="0"/>
              <a:ext cx="1204148" cy="2709333"/>
            </a:xfrm>
            <a:custGeom>
              <a:avLst/>
              <a:gdLst/>
              <a:ahLst/>
              <a:cxnLst/>
              <a:rect r="r" b="b" t="t" l="l"/>
              <a:pathLst>
                <a:path h="2709333" w="1204148">
                  <a:moveTo>
                    <a:pt x="0" y="0"/>
                  </a:moveTo>
                  <a:lnTo>
                    <a:pt x="1204148" y="0"/>
                  </a:lnTo>
                  <a:lnTo>
                    <a:pt x="1204148" y="2709333"/>
                  </a:lnTo>
                  <a:lnTo>
                    <a:pt x="0" y="2709333"/>
                  </a:lnTo>
                  <a:close/>
                </a:path>
              </a:pathLst>
            </a:custGeom>
            <a:solidFill>
              <a:srgbClr val="F79A71"/>
            </a:solidFill>
          </p:spPr>
        </p:sp>
        <p:sp>
          <p:nvSpPr>
            <p:cNvPr name="TextBox 13" id="13"/>
            <p:cNvSpPr txBox="true"/>
            <p:nvPr/>
          </p:nvSpPr>
          <p:spPr>
            <a:xfrm>
              <a:off x="0" y="-38100"/>
              <a:ext cx="1204148"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388733" y="4068735"/>
            <a:ext cx="4960733" cy="6903974"/>
          </a:xfrm>
          <a:custGeom>
            <a:avLst/>
            <a:gdLst/>
            <a:ahLst/>
            <a:cxnLst/>
            <a:rect r="r" b="b" t="t" l="l"/>
            <a:pathLst>
              <a:path h="6903974" w="4960733">
                <a:moveTo>
                  <a:pt x="0" y="0"/>
                </a:moveTo>
                <a:lnTo>
                  <a:pt x="4960733" y="0"/>
                </a:lnTo>
                <a:lnTo>
                  <a:pt x="4960733" y="6903973"/>
                </a:lnTo>
                <a:lnTo>
                  <a:pt x="0" y="6903973"/>
                </a:lnTo>
                <a:lnTo>
                  <a:pt x="0" y="0"/>
                </a:lnTo>
                <a:close/>
              </a:path>
            </a:pathLst>
          </a:custGeom>
          <a:blipFill>
            <a:blip r:embed="rId2"/>
            <a:stretch>
              <a:fillRect l="0" t="-12247" r="-4080" b="0"/>
            </a:stretch>
          </a:blipFill>
        </p:spPr>
      </p:sp>
      <p:sp>
        <p:nvSpPr>
          <p:cNvPr name="Freeform 15" id="15"/>
          <p:cNvSpPr/>
          <p:nvPr/>
        </p:nvSpPr>
        <p:spPr>
          <a:xfrm flipH="false" flipV="false" rot="0">
            <a:off x="13716000" y="4184407"/>
            <a:ext cx="4572000" cy="7585038"/>
          </a:xfrm>
          <a:custGeom>
            <a:avLst/>
            <a:gdLst/>
            <a:ahLst/>
            <a:cxnLst/>
            <a:rect r="r" b="b" t="t" l="l"/>
            <a:pathLst>
              <a:path h="7585038" w="4572000">
                <a:moveTo>
                  <a:pt x="0" y="0"/>
                </a:moveTo>
                <a:lnTo>
                  <a:pt x="4572000" y="0"/>
                </a:lnTo>
                <a:lnTo>
                  <a:pt x="4572000" y="7585037"/>
                </a:lnTo>
                <a:lnTo>
                  <a:pt x="0" y="7585037"/>
                </a:lnTo>
                <a:lnTo>
                  <a:pt x="0" y="0"/>
                </a:lnTo>
                <a:close/>
              </a:path>
            </a:pathLst>
          </a:custGeom>
          <a:blipFill>
            <a:blip r:embed="rId3"/>
            <a:stretch>
              <a:fillRect l="-59754" t="-15114" r="-52737" b="0"/>
            </a:stretch>
          </a:blipFill>
        </p:spPr>
      </p:sp>
      <p:sp>
        <p:nvSpPr>
          <p:cNvPr name="Freeform 16" id="16"/>
          <p:cNvSpPr/>
          <p:nvPr/>
        </p:nvSpPr>
        <p:spPr>
          <a:xfrm flipH="false" flipV="false" rot="0">
            <a:off x="4572000" y="4068735"/>
            <a:ext cx="4572000" cy="7433790"/>
          </a:xfrm>
          <a:custGeom>
            <a:avLst/>
            <a:gdLst/>
            <a:ahLst/>
            <a:cxnLst/>
            <a:rect r="r" b="b" t="t" l="l"/>
            <a:pathLst>
              <a:path h="7433790" w="4572000">
                <a:moveTo>
                  <a:pt x="0" y="0"/>
                </a:moveTo>
                <a:lnTo>
                  <a:pt x="4572000" y="0"/>
                </a:lnTo>
                <a:lnTo>
                  <a:pt x="4572000" y="7433789"/>
                </a:lnTo>
                <a:lnTo>
                  <a:pt x="0" y="7433789"/>
                </a:lnTo>
                <a:lnTo>
                  <a:pt x="0" y="0"/>
                </a:lnTo>
                <a:close/>
              </a:path>
            </a:pathLst>
          </a:custGeom>
          <a:blipFill>
            <a:blip r:embed="rId4"/>
            <a:stretch>
              <a:fillRect l="-34023" t="-9884" r="-39356" b="0"/>
            </a:stretch>
          </a:blipFill>
        </p:spPr>
      </p:sp>
      <p:sp>
        <p:nvSpPr>
          <p:cNvPr name="Freeform 17" id="17"/>
          <p:cNvSpPr/>
          <p:nvPr/>
        </p:nvSpPr>
        <p:spPr>
          <a:xfrm flipH="false" flipV="false" rot="0">
            <a:off x="9144000" y="3330094"/>
            <a:ext cx="4572000" cy="8381256"/>
          </a:xfrm>
          <a:custGeom>
            <a:avLst/>
            <a:gdLst/>
            <a:ahLst/>
            <a:cxnLst/>
            <a:rect r="r" b="b" t="t" l="l"/>
            <a:pathLst>
              <a:path h="8381256" w="4572000">
                <a:moveTo>
                  <a:pt x="0" y="0"/>
                </a:moveTo>
                <a:lnTo>
                  <a:pt x="4572000" y="0"/>
                </a:lnTo>
                <a:lnTo>
                  <a:pt x="4572000" y="8381255"/>
                </a:lnTo>
                <a:lnTo>
                  <a:pt x="0" y="8381255"/>
                </a:lnTo>
                <a:lnTo>
                  <a:pt x="0" y="0"/>
                </a:lnTo>
                <a:close/>
              </a:path>
            </a:pathLst>
          </a:custGeom>
          <a:blipFill>
            <a:blip r:embed="rId5"/>
            <a:stretch>
              <a:fillRect l="0" t="0" r="-3115" b="0"/>
            </a:stretch>
          </a:blipFill>
        </p:spPr>
      </p:sp>
      <p:sp>
        <p:nvSpPr>
          <p:cNvPr name="TextBox 18" id="18"/>
          <p:cNvSpPr txBox="true"/>
          <p:nvPr/>
        </p:nvSpPr>
        <p:spPr>
          <a:xfrm rot="0">
            <a:off x="4934805" y="2512933"/>
            <a:ext cx="3846390" cy="1461528"/>
          </a:xfrm>
          <a:prstGeom prst="rect">
            <a:avLst/>
          </a:prstGeom>
        </p:spPr>
        <p:txBody>
          <a:bodyPr anchor="t" rtlCol="false" tIns="0" lIns="0" bIns="0" rIns="0">
            <a:spAutoFit/>
          </a:bodyPr>
          <a:lstStyle/>
          <a:p>
            <a:pPr algn="l">
              <a:lnSpc>
                <a:spcPts val="5280"/>
              </a:lnSpc>
            </a:pPr>
            <a:r>
              <a:rPr lang="en-US" sz="5228" spc="-324" b="true">
                <a:solidFill>
                  <a:srgbClr val="000000"/>
                </a:solidFill>
                <a:latin typeface="Arial Bold"/>
                <a:ea typeface="Arial Bold"/>
                <a:cs typeface="Arial Bold"/>
                <a:sym typeface="Arial Bold"/>
              </a:rPr>
              <a:t>Gonjales Silaban</a:t>
            </a:r>
          </a:p>
        </p:txBody>
      </p:sp>
      <p:sp>
        <p:nvSpPr>
          <p:cNvPr name="TextBox 19" id="19"/>
          <p:cNvSpPr txBox="true"/>
          <p:nvPr/>
        </p:nvSpPr>
        <p:spPr>
          <a:xfrm rot="0">
            <a:off x="362805" y="1894905"/>
            <a:ext cx="3485295" cy="1925899"/>
          </a:xfrm>
          <a:prstGeom prst="rect">
            <a:avLst/>
          </a:prstGeom>
        </p:spPr>
        <p:txBody>
          <a:bodyPr anchor="t" rtlCol="false" tIns="0" lIns="0" bIns="0" rIns="0">
            <a:spAutoFit/>
          </a:bodyPr>
          <a:lstStyle/>
          <a:p>
            <a:pPr algn="l">
              <a:lnSpc>
                <a:spcPts val="4785"/>
              </a:lnSpc>
            </a:pPr>
            <a:r>
              <a:rPr lang="en-US" sz="4737" spc="-293" b="true">
                <a:solidFill>
                  <a:srgbClr val="EFEFEF"/>
                </a:solidFill>
                <a:latin typeface="Arial Bold"/>
                <a:ea typeface="Arial Bold"/>
                <a:cs typeface="Arial Bold"/>
                <a:sym typeface="Arial Bold"/>
              </a:rPr>
              <a:t>Muhammad Farrel Saputra</a:t>
            </a:r>
          </a:p>
        </p:txBody>
      </p:sp>
      <p:sp>
        <p:nvSpPr>
          <p:cNvPr name="TextBox 20" id="20"/>
          <p:cNvSpPr txBox="true"/>
          <p:nvPr/>
        </p:nvSpPr>
        <p:spPr>
          <a:xfrm rot="0">
            <a:off x="9506805" y="1730419"/>
            <a:ext cx="3589589" cy="1983245"/>
          </a:xfrm>
          <a:prstGeom prst="rect">
            <a:avLst/>
          </a:prstGeom>
        </p:spPr>
        <p:txBody>
          <a:bodyPr anchor="t" rtlCol="false" tIns="0" lIns="0" bIns="0" rIns="0">
            <a:spAutoFit/>
          </a:bodyPr>
          <a:lstStyle/>
          <a:p>
            <a:pPr algn="l">
              <a:lnSpc>
                <a:spcPts val="4928"/>
              </a:lnSpc>
            </a:pPr>
            <a:r>
              <a:rPr lang="en-US" sz="4879" spc="-302" b="true">
                <a:solidFill>
                  <a:srgbClr val="EFEFEF"/>
                </a:solidFill>
                <a:latin typeface="Arial Bold"/>
                <a:ea typeface="Arial Bold"/>
                <a:cs typeface="Arial Bold"/>
                <a:sym typeface="Arial Bold"/>
              </a:rPr>
              <a:t>Muhammad Farhan Gusmar</a:t>
            </a:r>
          </a:p>
        </p:txBody>
      </p:sp>
      <p:sp>
        <p:nvSpPr>
          <p:cNvPr name="TextBox 21" id="21"/>
          <p:cNvSpPr txBox="true"/>
          <p:nvPr/>
        </p:nvSpPr>
        <p:spPr>
          <a:xfrm rot="0">
            <a:off x="14142595" y="2646678"/>
            <a:ext cx="3846390" cy="1461528"/>
          </a:xfrm>
          <a:prstGeom prst="rect">
            <a:avLst/>
          </a:prstGeom>
        </p:spPr>
        <p:txBody>
          <a:bodyPr anchor="t" rtlCol="false" tIns="0" lIns="0" bIns="0" rIns="0">
            <a:spAutoFit/>
          </a:bodyPr>
          <a:lstStyle/>
          <a:p>
            <a:pPr algn="l">
              <a:lnSpc>
                <a:spcPts val="5280"/>
              </a:lnSpc>
            </a:pPr>
            <a:r>
              <a:rPr lang="en-US" sz="5228" spc="-324" b="true">
                <a:solidFill>
                  <a:srgbClr val="000000"/>
                </a:solidFill>
                <a:latin typeface="Arial Bold"/>
                <a:ea typeface="Arial Bold"/>
                <a:cs typeface="Arial Bold"/>
                <a:sym typeface="Arial Bold"/>
              </a:rPr>
              <a:t>Diah</a:t>
            </a:r>
          </a:p>
          <a:p>
            <a:pPr algn="l">
              <a:lnSpc>
                <a:spcPts val="5280"/>
              </a:lnSpc>
            </a:pPr>
            <a:r>
              <a:rPr lang="en-US" sz="5228" spc="-324" b="true">
                <a:solidFill>
                  <a:srgbClr val="000000"/>
                </a:solidFill>
                <a:latin typeface="Arial Bold"/>
                <a:ea typeface="Arial Bold"/>
                <a:cs typeface="Arial Bold"/>
                <a:sym typeface="Arial Bold"/>
              </a:rPr>
              <a:t>Yudiani</a:t>
            </a:r>
          </a:p>
        </p:txBody>
      </p:sp>
      <p:sp>
        <p:nvSpPr>
          <p:cNvPr name="TextBox 22" id="22"/>
          <p:cNvSpPr txBox="true"/>
          <p:nvPr/>
        </p:nvSpPr>
        <p:spPr>
          <a:xfrm rot="0">
            <a:off x="410430" y="3726416"/>
            <a:ext cx="1450297" cy="391316"/>
          </a:xfrm>
          <a:prstGeom prst="rect">
            <a:avLst/>
          </a:prstGeom>
        </p:spPr>
        <p:txBody>
          <a:bodyPr anchor="t" rtlCol="false" tIns="0" lIns="0" bIns="0" rIns="0">
            <a:spAutoFit/>
          </a:bodyPr>
          <a:lstStyle/>
          <a:p>
            <a:pPr algn="just">
              <a:lnSpc>
                <a:spcPts val="3320"/>
              </a:lnSpc>
            </a:pPr>
            <a:r>
              <a:rPr lang="en-US" sz="1897">
                <a:solidFill>
                  <a:srgbClr val="FFFFFF"/>
                </a:solidFill>
                <a:latin typeface="Canva Sans"/>
                <a:ea typeface="Canva Sans"/>
                <a:cs typeface="Canva Sans"/>
                <a:sym typeface="Canva Sans"/>
              </a:rPr>
              <a:t>122340061</a:t>
            </a:r>
          </a:p>
        </p:txBody>
      </p:sp>
      <p:sp>
        <p:nvSpPr>
          <p:cNvPr name="TextBox 23" id="23"/>
          <p:cNvSpPr txBox="true"/>
          <p:nvPr/>
        </p:nvSpPr>
        <p:spPr>
          <a:xfrm rot="0">
            <a:off x="14142595" y="2187724"/>
            <a:ext cx="1450297" cy="391316"/>
          </a:xfrm>
          <a:prstGeom prst="rect">
            <a:avLst/>
          </a:prstGeom>
        </p:spPr>
        <p:txBody>
          <a:bodyPr anchor="t" rtlCol="false" tIns="0" lIns="0" bIns="0" rIns="0">
            <a:spAutoFit/>
          </a:bodyPr>
          <a:lstStyle/>
          <a:p>
            <a:pPr algn="just">
              <a:lnSpc>
                <a:spcPts val="3320"/>
              </a:lnSpc>
            </a:pPr>
            <a:r>
              <a:rPr lang="en-US" sz="1897">
                <a:solidFill>
                  <a:srgbClr val="000000"/>
                </a:solidFill>
                <a:latin typeface="Canva Sans"/>
                <a:ea typeface="Canva Sans"/>
                <a:cs typeface="Canva Sans"/>
                <a:sym typeface="Canva Sans"/>
              </a:rPr>
              <a:t>122340029</a:t>
            </a:r>
          </a:p>
        </p:txBody>
      </p:sp>
      <p:sp>
        <p:nvSpPr>
          <p:cNvPr name="TextBox 24" id="24"/>
          <p:cNvSpPr txBox="true"/>
          <p:nvPr/>
        </p:nvSpPr>
        <p:spPr>
          <a:xfrm rot="0">
            <a:off x="4934805" y="1977384"/>
            <a:ext cx="1450297" cy="391316"/>
          </a:xfrm>
          <a:prstGeom prst="rect">
            <a:avLst/>
          </a:prstGeom>
        </p:spPr>
        <p:txBody>
          <a:bodyPr anchor="t" rtlCol="false" tIns="0" lIns="0" bIns="0" rIns="0">
            <a:spAutoFit/>
          </a:bodyPr>
          <a:lstStyle/>
          <a:p>
            <a:pPr algn="just">
              <a:lnSpc>
                <a:spcPts val="3320"/>
              </a:lnSpc>
            </a:pPr>
            <a:r>
              <a:rPr lang="en-US" sz="1897">
                <a:solidFill>
                  <a:srgbClr val="000000"/>
                </a:solidFill>
                <a:latin typeface="Canva Sans"/>
                <a:ea typeface="Canva Sans"/>
                <a:cs typeface="Canva Sans"/>
                <a:sym typeface="Canva Sans"/>
              </a:rPr>
              <a:t>122340001</a:t>
            </a:r>
          </a:p>
        </p:txBody>
      </p:sp>
      <p:sp>
        <p:nvSpPr>
          <p:cNvPr name="TextBox 25" id="25"/>
          <p:cNvSpPr txBox="true"/>
          <p:nvPr/>
        </p:nvSpPr>
        <p:spPr>
          <a:xfrm rot="0">
            <a:off x="9506805" y="3608889"/>
            <a:ext cx="1450297" cy="391316"/>
          </a:xfrm>
          <a:prstGeom prst="rect">
            <a:avLst/>
          </a:prstGeom>
        </p:spPr>
        <p:txBody>
          <a:bodyPr anchor="t" rtlCol="false" tIns="0" lIns="0" bIns="0" rIns="0">
            <a:spAutoFit/>
          </a:bodyPr>
          <a:lstStyle/>
          <a:p>
            <a:pPr algn="just">
              <a:lnSpc>
                <a:spcPts val="3320"/>
              </a:lnSpc>
            </a:pPr>
            <a:r>
              <a:rPr lang="en-US" sz="1897">
                <a:solidFill>
                  <a:srgbClr val="FFFFFF"/>
                </a:solidFill>
                <a:latin typeface="Canva Sans"/>
                <a:ea typeface="Canva Sans"/>
                <a:cs typeface="Canva Sans"/>
                <a:sym typeface="Canva Sans"/>
              </a:rPr>
              <a:t>122340038</a:t>
            </a:r>
          </a:p>
        </p:txBody>
      </p:sp>
      <p:grpSp>
        <p:nvGrpSpPr>
          <p:cNvPr name="Group 26" id="26"/>
          <p:cNvGrpSpPr/>
          <p:nvPr/>
        </p:nvGrpSpPr>
        <p:grpSpPr>
          <a:xfrm rot="0">
            <a:off x="2527039" y="-5425"/>
            <a:ext cx="16781375" cy="1034125"/>
            <a:chOff x="0" y="0"/>
            <a:chExt cx="4419786" cy="272362"/>
          </a:xfrm>
        </p:grpSpPr>
        <p:sp>
          <p:nvSpPr>
            <p:cNvPr name="Freeform 27" id="27"/>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28" id="28"/>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200034">
            <a:off x="1557008" y="9927494"/>
            <a:ext cx="18288000" cy="2006846"/>
            <a:chOff x="0" y="0"/>
            <a:chExt cx="4816593" cy="528552"/>
          </a:xfrm>
        </p:grpSpPr>
        <p:sp>
          <p:nvSpPr>
            <p:cNvPr name="Freeform 30" id="30"/>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31" id="31"/>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310517">
            <a:off x="-2792770" y="9873003"/>
            <a:ext cx="11057692" cy="2006846"/>
            <a:chOff x="0" y="0"/>
            <a:chExt cx="2912314" cy="528552"/>
          </a:xfrm>
        </p:grpSpPr>
        <p:sp>
          <p:nvSpPr>
            <p:cNvPr name="Freeform 33" id="33"/>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34" id="34"/>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114290">
            <a:off x="1798335" y="10034082"/>
            <a:ext cx="18288000" cy="2065438"/>
            <a:chOff x="0" y="0"/>
            <a:chExt cx="4816593" cy="543984"/>
          </a:xfrm>
        </p:grpSpPr>
        <p:sp>
          <p:nvSpPr>
            <p:cNvPr name="Freeform 36" id="36"/>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37" id="37"/>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134923">
            <a:off x="-2493449" y="10073735"/>
            <a:ext cx="11069925" cy="2916089"/>
            <a:chOff x="0" y="0"/>
            <a:chExt cx="2915536" cy="768023"/>
          </a:xfrm>
        </p:grpSpPr>
        <p:sp>
          <p:nvSpPr>
            <p:cNvPr name="Freeform 39" id="39"/>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40" id="40"/>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022466" y="-240"/>
            <a:ext cx="4633622" cy="1174856"/>
            <a:chOff x="0" y="0"/>
            <a:chExt cx="1276830" cy="323741"/>
          </a:xfrm>
        </p:grpSpPr>
        <p:sp>
          <p:nvSpPr>
            <p:cNvPr name="Freeform 42" id="42"/>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43" id="43"/>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44" id="44"/>
          <p:cNvSpPr/>
          <p:nvPr/>
        </p:nvSpPr>
        <p:spPr>
          <a:xfrm>
            <a:off x="7215219" y="1038225"/>
            <a:ext cx="1636178" cy="5122"/>
          </a:xfrm>
          <a:prstGeom prst="line">
            <a:avLst/>
          </a:prstGeom>
          <a:ln cap="flat" w="47625">
            <a:solidFill>
              <a:srgbClr val="FFDE59"/>
            </a:solidFill>
            <a:prstDash val="solid"/>
            <a:headEnd type="none" len="sm" w="sm"/>
            <a:tailEnd type="none" len="sm" w="sm"/>
          </a:ln>
        </p:spPr>
      </p:sp>
      <p:grpSp>
        <p:nvGrpSpPr>
          <p:cNvPr name="Group 45" id="45"/>
          <p:cNvGrpSpPr/>
          <p:nvPr/>
        </p:nvGrpSpPr>
        <p:grpSpPr>
          <a:xfrm rot="0">
            <a:off x="7205694" y="-5425"/>
            <a:ext cx="1645703" cy="1034125"/>
            <a:chOff x="0" y="0"/>
            <a:chExt cx="433436" cy="272362"/>
          </a:xfrm>
        </p:grpSpPr>
        <p:sp>
          <p:nvSpPr>
            <p:cNvPr name="Freeform 46" id="46"/>
            <p:cNvSpPr/>
            <p:nvPr/>
          </p:nvSpPr>
          <p:spPr>
            <a:xfrm flipH="false" flipV="false" rot="0">
              <a:off x="0" y="0"/>
              <a:ext cx="433436" cy="272362"/>
            </a:xfrm>
            <a:custGeom>
              <a:avLst/>
              <a:gdLst/>
              <a:ahLst/>
              <a:cxnLst/>
              <a:rect r="r" b="b" t="t" l="l"/>
              <a:pathLst>
                <a:path h="272362" w="433436">
                  <a:moveTo>
                    <a:pt x="0" y="0"/>
                  </a:moveTo>
                  <a:lnTo>
                    <a:pt x="433436" y="0"/>
                  </a:lnTo>
                  <a:lnTo>
                    <a:pt x="43343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47" id="47"/>
            <p:cNvSpPr txBox="true"/>
            <p:nvPr/>
          </p:nvSpPr>
          <p:spPr>
            <a:xfrm>
              <a:off x="0" y="-38100"/>
              <a:ext cx="433436" cy="310462"/>
            </a:xfrm>
            <a:prstGeom prst="rect">
              <a:avLst/>
            </a:prstGeom>
          </p:spPr>
          <p:txBody>
            <a:bodyPr anchor="ctr" rtlCol="false" tIns="50800" lIns="50800" bIns="50800" rIns="50800"/>
            <a:lstStyle/>
            <a:p>
              <a:pPr algn="ctr">
                <a:lnSpc>
                  <a:spcPts val="2659"/>
                </a:lnSpc>
              </a:pPr>
            </a:p>
          </p:txBody>
        </p:sp>
      </p:grpSp>
      <p:grpSp>
        <p:nvGrpSpPr>
          <p:cNvPr name="Group 48" id="48"/>
          <p:cNvGrpSpPr/>
          <p:nvPr/>
        </p:nvGrpSpPr>
        <p:grpSpPr>
          <a:xfrm rot="0">
            <a:off x="16681573" y="222774"/>
            <a:ext cx="577727" cy="577727"/>
            <a:chOff x="0" y="0"/>
            <a:chExt cx="152158" cy="152158"/>
          </a:xfrm>
        </p:grpSpPr>
        <p:sp>
          <p:nvSpPr>
            <p:cNvPr name="Freeform 49" id="49"/>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50" id="50"/>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51" id="51"/>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2" id="52"/>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8"/>
            <a:stretch>
              <a:fillRect l="0" t="0" r="0" b="0"/>
            </a:stretch>
          </a:blipFill>
        </p:spPr>
      </p:sp>
      <p:sp>
        <p:nvSpPr>
          <p:cNvPr name="Freeform 53" id="53"/>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9"/>
            <a:stretch>
              <a:fillRect l="0" t="0" r="0" b="0"/>
            </a:stretch>
          </a:blipFill>
        </p:spPr>
      </p:sp>
      <p:sp>
        <p:nvSpPr>
          <p:cNvPr name="TextBox 54" id="54"/>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55" id="55"/>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56" id="56"/>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grpSp>
        <p:nvGrpSpPr>
          <p:cNvPr name="Group 57" id="57"/>
          <p:cNvGrpSpPr/>
          <p:nvPr/>
        </p:nvGrpSpPr>
        <p:grpSpPr>
          <a:xfrm rot="0">
            <a:off x="14676013" y="222774"/>
            <a:ext cx="1902949" cy="577727"/>
            <a:chOff x="0" y="0"/>
            <a:chExt cx="2537265" cy="770302"/>
          </a:xfrm>
        </p:grpSpPr>
        <p:grpSp>
          <p:nvGrpSpPr>
            <p:cNvPr name="Group 58" id="58"/>
            <p:cNvGrpSpPr/>
            <p:nvPr/>
          </p:nvGrpSpPr>
          <p:grpSpPr>
            <a:xfrm rot="0">
              <a:off x="0" y="0"/>
              <a:ext cx="2537265" cy="770302"/>
              <a:chOff x="0" y="0"/>
              <a:chExt cx="501188" cy="152158"/>
            </a:xfrm>
          </p:grpSpPr>
          <p:sp>
            <p:nvSpPr>
              <p:cNvPr name="Freeform 59" id="59"/>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60" id="60"/>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61" id="61"/>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511637"/>
            <a:ext cx="20128825" cy="9526464"/>
          </a:xfrm>
          <a:custGeom>
            <a:avLst/>
            <a:gdLst/>
            <a:ahLst/>
            <a:cxnLst/>
            <a:rect r="r" b="b" t="t" l="l"/>
            <a:pathLst>
              <a:path h="9526464" w="20128825">
                <a:moveTo>
                  <a:pt x="0" y="0"/>
                </a:moveTo>
                <a:lnTo>
                  <a:pt x="20128824" y="0"/>
                </a:lnTo>
                <a:lnTo>
                  <a:pt x="20128824" y="9526464"/>
                </a:lnTo>
                <a:lnTo>
                  <a:pt x="0" y="9526464"/>
                </a:lnTo>
                <a:lnTo>
                  <a:pt x="0" y="0"/>
                </a:lnTo>
                <a:close/>
              </a:path>
            </a:pathLst>
          </a:custGeom>
          <a:blipFill>
            <a:blip r:embed="rId2">
              <a:alphaModFix amt="30000"/>
            </a:blip>
            <a:stretch>
              <a:fillRect l="-132" t="-13315" r="-1657" b="-7665"/>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sp>
        <p:nvSpPr>
          <p:cNvPr name="TextBox 38" id="38"/>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39" id="39"/>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0" id="40"/>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grpSp>
        <p:nvGrpSpPr>
          <p:cNvPr name="Group 41" id="41"/>
          <p:cNvGrpSpPr/>
          <p:nvPr/>
        </p:nvGrpSpPr>
        <p:grpSpPr>
          <a:xfrm rot="0">
            <a:off x="14676013" y="222774"/>
            <a:ext cx="1902949" cy="577727"/>
            <a:chOff x="0" y="0"/>
            <a:chExt cx="2537265" cy="770302"/>
          </a:xfrm>
        </p:grpSpPr>
        <p:grpSp>
          <p:nvGrpSpPr>
            <p:cNvPr name="Group 42" id="42"/>
            <p:cNvGrpSpPr/>
            <p:nvPr/>
          </p:nvGrpSpPr>
          <p:grpSpPr>
            <a:xfrm rot="0">
              <a:off x="0" y="0"/>
              <a:ext cx="2537265" cy="770302"/>
              <a:chOff x="0" y="0"/>
              <a:chExt cx="501188" cy="152158"/>
            </a:xfrm>
          </p:grpSpPr>
          <p:sp>
            <p:nvSpPr>
              <p:cNvPr name="Freeform 43" id="43"/>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4" id="44"/>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TextBox 46" id="46"/>
          <p:cNvSpPr txBox="true"/>
          <p:nvPr/>
        </p:nvSpPr>
        <p:spPr>
          <a:xfrm rot="0">
            <a:off x="6766355" y="1665573"/>
            <a:ext cx="4450953" cy="1094743"/>
          </a:xfrm>
          <a:prstGeom prst="rect">
            <a:avLst/>
          </a:prstGeom>
        </p:spPr>
        <p:txBody>
          <a:bodyPr anchor="t" rtlCol="false" tIns="0" lIns="0" bIns="0" rIns="0">
            <a:spAutoFit/>
          </a:bodyPr>
          <a:lstStyle/>
          <a:p>
            <a:pPr algn="ctr">
              <a:lnSpc>
                <a:spcPts val="8959"/>
              </a:lnSpc>
              <a:spcBef>
                <a:spcPct val="0"/>
              </a:spcBef>
            </a:pPr>
            <a:r>
              <a:rPr lang="en-US" b="true" sz="6399">
                <a:solidFill>
                  <a:srgbClr val="FFFFFF"/>
                </a:solidFill>
                <a:latin typeface="Canva Sans Bold"/>
                <a:ea typeface="Canva Sans Bold"/>
                <a:cs typeface="Canva Sans Bold"/>
                <a:sym typeface="Canva Sans Bold"/>
              </a:rPr>
              <a:t>REFERENSI</a:t>
            </a:r>
          </a:p>
        </p:txBody>
      </p:sp>
      <p:sp>
        <p:nvSpPr>
          <p:cNvPr name="TextBox 47" id="47"/>
          <p:cNvSpPr txBox="true"/>
          <p:nvPr/>
        </p:nvSpPr>
        <p:spPr>
          <a:xfrm rot="0">
            <a:off x="707581" y="3195472"/>
            <a:ext cx="16872838" cy="6062828"/>
          </a:xfrm>
          <a:prstGeom prst="rect">
            <a:avLst/>
          </a:prstGeom>
        </p:spPr>
        <p:txBody>
          <a:bodyPr anchor="t" rtlCol="false" tIns="0" lIns="0" bIns="0" rIns="0">
            <a:spAutoFit/>
          </a:bodyPr>
          <a:lstStyle/>
          <a:p>
            <a:pPr algn="just" marL="571791" indent="-285896" lvl="1">
              <a:lnSpc>
                <a:spcPts val="3707"/>
              </a:lnSpc>
              <a:buFont typeface="Arial"/>
              <a:buChar char="•"/>
            </a:pPr>
            <a:r>
              <a:rPr lang="en-US" sz="2648" i="true">
                <a:solidFill>
                  <a:srgbClr val="FFFFFF"/>
                </a:solidFill>
                <a:latin typeface="Canva Sans Italics"/>
                <a:ea typeface="Canva Sans Italics"/>
                <a:cs typeface="Canva Sans Italics"/>
                <a:sym typeface="Canva Sans Italics"/>
              </a:rPr>
              <a:t>Muryadi, &amp; Aktawan, A. (2018). Produksi Bahan Bakar Gas Dri Gasifikasi Limbah Kayu Sengon. ecosmart , 1-7.</a:t>
            </a:r>
          </a:p>
          <a:p>
            <a:pPr algn="just" marL="571791" indent="-285896" lvl="1">
              <a:lnSpc>
                <a:spcPts val="3707"/>
              </a:lnSpc>
              <a:buFont typeface="Arial"/>
              <a:buChar char="•"/>
            </a:pPr>
            <a:r>
              <a:rPr lang="en-US" sz="2648" i="true">
                <a:solidFill>
                  <a:srgbClr val="FFFFFF"/>
                </a:solidFill>
                <a:latin typeface="Canva Sans Italics"/>
                <a:ea typeface="Canva Sans Italics"/>
                <a:cs typeface="Canva Sans Italics"/>
                <a:sym typeface="Canva Sans Italics"/>
              </a:rPr>
              <a:t>Faizal, M., Saputra, M., &amp; Zainal, F. A. (2018). Karakteristik biomassa dari limbah kayu sengon dan potensinya sebagai bahan bakar terbarukan. Jurnal Teknik Kimia, 24(2), 49-56.</a:t>
            </a:r>
          </a:p>
          <a:p>
            <a:pPr algn="just" marL="571791" indent="-285896" lvl="1">
              <a:lnSpc>
                <a:spcPts val="3707"/>
              </a:lnSpc>
              <a:buFont typeface="Arial"/>
              <a:buChar char="•"/>
            </a:pPr>
            <a:r>
              <a:rPr lang="en-US" sz="2648" i="true">
                <a:solidFill>
                  <a:srgbClr val="FFFFFF"/>
                </a:solidFill>
                <a:latin typeface="Canva Sans Italics"/>
                <a:ea typeface="Canva Sans Italics"/>
                <a:cs typeface="Canva Sans Italics"/>
                <a:sym typeface="Canva Sans Italics"/>
              </a:rPr>
              <a:t>Widya, T. W., Suharyati, S., &amp; Purnami, P. (2020). Karakterisasi limbah kayu sengon dan pengaruhnya terhadap kualitas syngas. Jurnal Konversi Energi dan Manufaktur, 7(2), 87-95.</a:t>
            </a:r>
          </a:p>
          <a:p>
            <a:pPr algn="just" marL="571791" indent="-285896" lvl="1">
              <a:lnSpc>
                <a:spcPts val="3707"/>
              </a:lnSpc>
              <a:buFont typeface="Arial"/>
              <a:buChar char="•"/>
            </a:pPr>
            <a:r>
              <a:rPr lang="en-US" sz="2648" i="true">
                <a:solidFill>
                  <a:srgbClr val="FFFFFF"/>
                </a:solidFill>
                <a:latin typeface="Canva Sans Italics"/>
                <a:ea typeface="Canva Sans Italics"/>
                <a:cs typeface="Canva Sans Italics"/>
                <a:sym typeface="Canva Sans Italics"/>
              </a:rPr>
              <a:t>Hardianto, T., Raksodewanto, A., &amp; Rahmarestia, E. (2019). Pengaruh variasi ukuran partikel limbah kayu sengon terhadap performa gasifikasi downdraft. Jurnal Penelitian Hasil Hutan, 37(1), 13-25.</a:t>
            </a:r>
          </a:p>
          <a:p>
            <a:pPr algn="just" marL="571791" indent="-285896" lvl="1">
              <a:lnSpc>
                <a:spcPts val="3707"/>
              </a:lnSpc>
              <a:buFont typeface="Arial"/>
              <a:buChar char="•"/>
            </a:pPr>
            <a:r>
              <a:rPr lang="en-US" sz="2648" i="true">
                <a:solidFill>
                  <a:srgbClr val="FFFFFF"/>
                </a:solidFill>
                <a:latin typeface="Canva Sans Italics"/>
                <a:ea typeface="Canva Sans Italics"/>
                <a:cs typeface="Canva Sans Italics"/>
                <a:sym typeface="Canva Sans Italics"/>
              </a:rPr>
              <a:t>Yuliansyah, A. T., Prasetya, A., &amp; Ramadhan, M. A. A. (2018). Pemanfaatan biomassa kayu sengon sebagai bahan baku gasifikasi. Jurnal Rekayasa Proses, 12(1), 51-58.</a:t>
            </a:r>
          </a:p>
          <a:p>
            <a:pPr algn="just" marL="571791" indent="-285896" lvl="1">
              <a:lnSpc>
                <a:spcPts val="3707"/>
              </a:lnSpc>
              <a:buFont typeface="Arial"/>
              <a:buChar char="•"/>
            </a:pPr>
            <a:r>
              <a:rPr lang="en-US" sz="2648" i="true">
                <a:solidFill>
                  <a:srgbClr val="FFFFFF"/>
                </a:solidFill>
                <a:latin typeface="Canva Sans Italics"/>
                <a:ea typeface="Canva Sans Italics"/>
                <a:cs typeface="Canva Sans Italics"/>
                <a:sym typeface="Canva Sans Italics"/>
              </a:rPr>
              <a:t>Purwanto, W. W., Supramono, D., &amp; Fisafarani, H. (2021). Kajian karakteristik gasifikasi limbah kayu sengon menggunakan reaktor fluidized bed. Jurnal Teknik Kimia Indonesia, 20(1), 34-45.</a:t>
            </a:r>
          </a:p>
          <a:p>
            <a:pPr algn="just">
              <a:lnSpc>
                <a:spcPts val="3707"/>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grpSp>
        <p:nvGrpSpPr>
          <p:cNvPr name="Group 2" id="2"/>
          <p:cNvGrpSpPr/>
          <p:nvPr/>
        </p:nvGrpSpPr>
        <p:grpSpPr>
          <a:xfrm rot="0">
            <a:off x="-175867" y="0"/>
            <a:ext cx="18463867" cy="11727432"/>
            <a:chOff x="0" y="0"/>
            <a:chExt cx="24618489" cy="15636575"/>
          </a:xfrm>
        </p:grpSpPr>
        <p:grpSp>
          <p:nvGrpSpPr>
            <p:cNvPr name="Group 3" id="3"/>
            <p:cNvGrpSpPr/>
            <p:nvPr/>
          </p:nvGrpSpPr>
          <p:grpSpPr>
            <a:xfrm rot="0">
              <a:off x="2934607" y="0"/>
              <a:ext cx="2704645" cy="13716000"/>
              <a:chOff x="0" y="0"/>
              <a:chExt cx="534251" cy="2709333"/>
            </a:xfrm>
          </p:grpSpPr>
          <p:sp>
            <p:nvSpPr>
              <p:cNvPr name="Freeform 4" id="4"/>
              <p:cNvSpPr/>
              <p:nvPr/>
            </p:nvSpPr>
            <p:spPr>
              <a:xfrm flipH="false" flipV="false" rot="0">
                <a:off x="0" y="0"/>
                <a:ext cx="534251" cy="2709333"/>
              </a:xfrm>
              <a:custGeom>
                <a:avLst/>
                <a:gdLst/>
                <a:ahLst/>
                <a:cxnLst/>
                <a:rect r="r" b="b" t="t" l="l"/>
                <a:pathLst>
                  <a:path h="2709333" w="534251">
                    <a:moveTo>
                      <a:pt x="0" y="0"/>
                    </a:moveTo>
                    <a:lnTo>
                      <a:pt x="534251" y="0"/>
                    </a:lnTo>
                    <a:lnTo>
                      <a:pt x="534251" y="2709333"/>
                    </a:lnTo>
                    <a:lnTo>
                      <a:pt x="0" y="2709333"/>
                    </a:lnTo>
                    <a:close/>
                  </a:path>
                </a:pathLst>
              </a:custGeom>
              <a:solidFill>
                <a:srgbClr val="15E5A9">
                  <a:alpha val="27843"/>
                </a:srgbClr>
              </a:solidFill>
            </p:spPr>
          </p:sp>
          <p:sp>
            <p:nvSpPr>
              <p:cNvPr name="TextBox 5" id="5"/>
              <p:cNvSpPr txBox="true"/>
              <p:nvPr/>
            </p:nvSpPr>
            <p:spPr>
              <a:xfrm>
                <a:off x="0" y="-38100"/>
                <a:ext cx="534251"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29962" y="0"/>
              <a:ext cx="2704645" cy="13716000"/>
              <a:chOff x="0" y="0"/>
              <a:chExt cx="534251" cy="2709333"/>
            </a:xfrm>
          </p:grpSpPr>
          <p:sp>
            <p:nvSpPr>
              <p:cNvPr name="Freeform 7" id="7"/>
              <p:cNvSpPr/>
              <p:nvPr/>
            </p:nvSpPr>
            <p:spPr>
              <a:xfrm flipH="false" flipV="false" rot="0">
                <a:off x="0" y="0"/>
                <a:ext cx="534251" cy="2709333"/>
              </a:xfrm>
              <a:custGeom>
                <a:avLst/>
                <a:gdLst/>
                <a:ahLst/>
                <a:cxnLst/>
                <a:rect r="r" b="b" t="t" l="l"/>
                <a:pathLst>
                  <a:path h="2709333" w="534251">
                    <a:moveTo>
                      <a:pt x="0" y="0"/>
                    </a:moveTo>
                    <a:lnTo>
                      <a:pt x="534251" y="0"/>
                    </a:lnTo>
                    <a:lnTo>
                      <a:pt x="534251" y="2709333"/>
                    </a:lnTo>
                    <a:lnTo>
                      <a:pt x="0" y="2709333"/>
                    </a:lnTo>
                    <a:close/>
                  </a:path>
                </a:pathLst>
              </a:custGeom>
              <a:solidFill>
                <a:srgbClr val="E54016">
                  <a:alpha val="27843"/>
                </a:srgbClr>
              </a:solidFill>
            </p:spPr>
          </p:sp>
          <p:sp>
            <p:nvSpPr>
              <p:cNvPr name="TextBox 8" id="8"/>
              <p:cNvSpPr txBox="true"/>
              <p:nvPr/>
            </p:nvSpPr>
            <p:spPr>
              <a:xfrm>
                <a:off x="0" y="-38100"/>
                <a:ext cx="534251"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639252" y="0"/>
              <a:ext cx="2704645" cy="13716000"/>
              <a:chOff x="0" y="0"/>
              <a:chExt cx="534251" cy="2709333"/>
            </a:xfrm>
          </p:grpSpPr>
          <p:sp>
            <p:nvSpPr>
              <p:cNvPr name="Freeform 10" id="10"/>
              <p:cNvSpPr/>
              <p:nvPr/>
            </p:nvSpPr>
            <p:spPr>
              <a:xfrm flipH="false" flipV="false" rot="0">
                <a:off x="0" y="0"/>
                <a:ext cx="534251" cy="2709333"/>
              </a:xfrm>
              <a:custGeom>
                <a:avLst/>
                <a:gdLst/>
                <a:ahLst/>
                <a:cxnLst/>
                <a:rect r="r" b="b" t="t" l="l"/>
                <a:pathLst>
                  <a:path h="2709333" w="534251">
                    <a:moveTo>
                      <a:pt x="0" y="0"/>
                    </a:moveTo>
                    <a:lnTo>
                      <a:pt x="534251" y="0"/>
                    </a:lnTo>
                    <a:lnTo>
                      <a:pt x="534251" y="2709333"/>
                    </a:lnTo>
                    <a:lnTo>
                      <a:pt x="0" y="2709333"/>
                    </a:lnTo>
                    <a:close/>
                  </a:path>
                </a:pathLst>
              </a:custGeom>
              <a:solidFill>
                <a:srgbClr val="5614E8">
                  <a:alpha val="27843"/>
                </a:srgbClr>
              </a:solidFill>
            </p:spPr>
          </p:sp>
          <p:sp>
            <p:nvSpPr>
              <p:cNvPr name="TextBox 11" id="11"/>
              <p:cNvSpPr txBox="true"/>
              <p:nvPr/>
            </p:nvSpPr>
            <p:spPr>
              <a:xfrm>
                <a:off x="0" y="-38100"/>
                <a:ext cx="534251"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8343898" y="0"/>
              <a:ext cx="2704645" cy="13716000"/>
              <a:chOff x="0" y="0"/>
              <a:chExt cx="534251" cy="2709333"/>
            </a:xfrm>
          </p:grpSpPr>
          <p:sp>
            <p:nvSpPr>
              <p:cNvPr name="Freeform 13" id="13"/>
              <p:cNvSpPr/>
              <p:nvPr/>
            </p:nvSpPr>
            <p:spPr>
              <a:xfrm flipH="false" flipV="false" rot="0">
                <a:off x="0" y="0"/>
                <a:ext cx="534251" cy="2709333"/>
              </a:xfrm>
              <a:custGeom>
                <a:avLst/>
                <a:gdLst/>
                <a:ahLst/>
                <a:cxnLst/>
                <a:rect r="r" b="b" t="t" l="l"/>
                <a:pathLst>
                  <a:path h="2709333" w="534251">
                    <a:moveTo>
                      <a:pt x="0" y="0"/>
                    </a:moveTo>
                    <a:lnTo>
                      <a:pt x="534251" y="0"/>
                    </a:lnTo>
                    <a:lnTo>
                      <a:pt x="534251" y="2709333"/>
                    </a:lnTo>
                    <a:lnTo>
                      <a:pt x="0" y="2709333"/>
                    </a:lnTo>
                    <a:close/>
                  </a:path>
                </a:pathLst>
              </a:custGeom>
              <a:solidFill>
                <a:srgbClr val="E3E70A">
                  <a:alpha val="27843"/>
                </a:srgbClr>
              </a:solidFill>
            </p:spPr>
          </p:sp>
          <p:sp>
            <p:nvSpPr>
              <p:cNvPr name="TextBox 14" id="14"/>
              <p:cNvSpPr txBox="true"/>
              <p:nvPr/>
            </p:nvSpPr>
            <p:spPr>
              <a:xfrm>
                <a:off x="0" y="-38100"/>
                <a:ext cx="534251"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0" y="5148352"/>
              <a:ext cx="2934607" cy="9205298"/>
            </a:xfrm>
            <a:custGeom>
              <a:avLst/>
              <a:gdLst/>
              <a:ahLst/>
              <a:cxnLst/>
              <a:rect r="r" b="b" t="t" l="l"/>
              <a:pathLst>
                <a:path h="9205298" w="2934607">
                  <a:moveTo>
                    <a:pt x="0" y="0"/>
                  </a:moveTo>
                  <a:lnTo>
                    <a:pt x="2934607" y="0"/>
                  </a:lnTo>
                  <a:lnTo>
                    <a:pt x="2934607" y="9205298"/>
                  </a:lnTo>
                  <a:lnTo>
                    <a:pt x="0" y="9205298"/>
                  </a:lnTo>
                  <a:lnTo>
                    <a:pt x="0" y="0"/>
                  </a:lnTo>
                  <a:close/>
                </a:path>
              </a:pathLst>
            </a:custGeom>
            <a:blipFill>
              <a:blip r:embed="rId2">
                <a:alphaModFix amt="28000"/>
              </a:blip>
              <a:stretch>
                <a:fillRect l="-62694" t="-12247" r="-71891" b="0"/>
              </a:stretch>
            </a:blipFill>
          </p:spPr>
        </p:sp>
        <p:sp>
          <p:nvSpPr>
            <p:cNvPr name="Freeform 16" id="16"/>
            <p:cNvSpPr/>
            <p:nvPr/>
          </p:nvSpPr>
          <p:spPr>
            <a:xfrm flipH="false" flipV="false" rot="0">
              <a:off x="8343898" y="5754442"/>
              <a:ext cx="2709240" cy="8323318"/>
            </a:xfrm>
            <a:custGeom>
              <a:avLst/>
              <a:gdLst/>
              <a:ahLst/>
              <a:cxnLst/>
              <a:rect r="r" b="b" t="t" l="l"/>
              <a:pathLst>
                <a:path h="8323318" w="2709240">
                  <a:moveTo>
                    <a:pt x="0" y="0"/>
                  </a:moveTo>
                  <a:lnTo>
                    <a:pt x="2709240" y="0"/>
                  </a:lnTo>
                  <a:lnTo>
                    <a:pt x="2709240" y="8323318"/>
                  </a:lnTo>
                  <a:lnTo>
                    <a:pt x="0" y="8323318"/>
                  </a:lnTo>
                  <a:lnTo>
                    <a:pt x="0" y="0"/>
                  </a:lnTo>
                  <a:close/>
                </a:path>
              </a:pathLst>
            </a:custGeom>
            <a:blipFill>
              <a:blip r:embed="rId3">
                <a:alphaModFix amt="28000"/>
              </a:blip>
              <a:stretch>
                <a:fillRect l="-157077" t="-15114" r="-136418" b="0"/>
              </a:stretch>
            </a:blipFill>
          </p:spPr>
        </p:sp>
        <p:sp>
          <p:nvSpPr>
            <p:cNvPr name="Freeform 17" id="17"/>
            <p:cNvSpPr/>
            <p:nvPr/>
          </p:nvSpPr>
          <p:spPr>
            <a:xfrm flipH="false" flipV="false" rot="0">
              <a:off x="2934607" y="5158279"/>
              <a:ext cx="2704645" cy="9911720"/>
            </a:xfrm>
            <a:custGeom>
              <a:avLst/>
              <a:gdLst/>
              <a:ahLst/>
              <a:cxnLst/>
              <a:rect r="r" b="b" t="t" l="l"/>
              <a:pathLst>
                <a:path h="9911720" w="2704645">
                  <a:moveTo>
                    <a:pt x="0" y="0"/>
                  </a:moveTo>
                  <a:lnTo>
                    <a:pt x="2704645" y="0"/>
                  </a:lnTo>
                  <a:lnTo>
                    <a:pt x="2704645" y="9911720"/>
                  </a:lnTo>
                  <a:lnTo>
                    <a:pt x="0" y="9911720"/>
                  </a:lnTo>
                  <a:lnTo>
                    <a:pt x="0" y="0"/>
                  </a:lnTo>
                  <a:close/>
                </a:path>
              </a:pathLst>
            </a:custGeom>
            <a:blipFill>
              <a:blip r:embed="rId4">
                <a:alphaModFix amt="28000"/>
              </a:blip>
              <a:stretch>
                <a:fillRect l="-139380" t="-9884" r="-151400" b="0"/>
              </a:stretch>
            </a:blipFill>
          </p:spPr>
        </p:sp>
        <p:sp>
          <p:nvSpPr>
            <p:cNvPr name="Freeform 18" id="18"/>
            <p:cNvSpPr/>
            <p:nvPr/>
          </p:nvSpPr>
          <p:spPr>
            <a:xfrm flipH="false" flipV="false" rot="0">
              <a:off x="5639252" y="4414725"/>
              <a:ext cx="2704645" cy="11175007"/>
            </a:xfrm>
            <a:custGeom>
              <a:avLst/>
              <a:gdLst/>
              <a:ahLst/>
              <a:cxnLst/>
              <a:rect r="r" b="b" t="t" l="l"/>
              <a:pathLst>
                <a:path h="11175007" w="2704645">
                  <a:moveTo>
                    <a:pt x="0" y="0"/>
                  </a:moveTo>
                  <a:lnTo>
                    <a:pt x="2704646" y="0"/>
                  </a:lnTo>
                  <a:lnTo>
                    <a:pt x="2704646" y="11175007"/>
                  </a:lnTo>
                  <a:lnTo>
                    <a:pt x="0" y="11175007"/>
                  </a:lnTo>
                  <a:lnTo>
                    <a:pt x="0" y="0"/>
                  </a:lnTo>
                  <a:close/>
                </a:path>
              </a:pathLst>
            </a:custGeom>
            <a:blipFill>
              <a:blip r:embed="rId5">
                <a:alphaModFix amt="28000"/>
              </a:blip>
              <a:stretch>
                <a:fillRect l="-66004" t="0" r="-66408" b="0"/>
              </a:stretch>
            </a:blipFill>
          </p:spPr>
        </p:sp>
        <p:grpSp>
          <p:nvGrpSpPr>
            <p:cNvPr name="Group 19" id="19"/>
            <p:cNvGrpSpPr/>
            <p:nvPr/>
          </p:nvGrpSpPr>
          <p:grpSpPr>
            <a:xfrm rot="0">
              <a:off x="13620740" y="0"/>
              <a:ext cx="2678267" cy="13716000"/>
              <a:chOff x="0" y="0"/>
              <a:chExt cx="529040" cy="2709333"/>
            </a:xfrm>
          </p:grpSpPr>
          <p:sp>
            <p:nvSpPr>
              <p:cNvPr name="Freeform 20" id="20"/>
              <p:cNvSpPr/>
              <p:nvPr/>
            </p:nvSpPr>
            <p:spPr>
              <a:xfrm flipH="false" flipV="false" rot="0">
                <a:off x="0" y="0"/>
                <a:ext cx="529040" cy="2709333"/>
              </a:xfrm>
              <a:custGeom>
                <a:avLst/>
                <a:gdLst/>
                <a:ahLst/>
                <a:cxnLst/>
                <a:rect r="r" b="b" t="t" l="l"/>
                <a:pathLst>
                  <a:path h="2709333" w="529040">
                    <a:moveTo>
                      <a:pt x="0" y="0"/>
                    </a:moveTo>
                    <a:lnTo>
                      <a:pt x="529040" y="0"/>
                    </a:lnTo>
                    <a:lnTo>
                      <a:pt x="529040" y="2709333"/>
                    </a:lnTo>
                    <a:lnTo>
                      <a:pt x="0" y="2709333"/>
                    </a:lnTo>
                    <a:close/>
                  </a:path>
                </a:pathLst>
              </a:custGeom>
              <a:solidFill>
                <a:srgbClr val="38B6FF">
                  <a:alpha val="27843"/>
                </a:srgbClr>
              </a:solidFill>
            </p:spPr>
          </p:sp>
          <p:sp>
            <p:nvSpPr>
              <p:cNvPr name="TextBox 21" id="21"/>
              <p:cNvSpPr txBox="true"/>
              <p:nvPr/>
            </p:nvSpPr>
            <p:spPr>
              <a:xfrm>
                <a:off x="0" y="-38100"/>
                <a:ext cx="529040"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10942472" y="0"/>
              <a:ext cx="2678267" cy="13716000"/>
              <a:chOff x="0" y="0"/>
              <a:chExt cx="529040" cy="2709333"/>
            </a:xfrm>
          </p:grpSpPr>
          <p:sp>
            <p:nvSpPr>
              <p:cNvPr name="Freeform 23" id="23"/>
              <p:cNvSpPr/>
              <p:nvPr/>
            </p:nvSpPr>
            <p:spPr>
              <a:xfrm flipH="false" flipV="false" rot="0">
                <a:off x="0" y="0"/>
                <a:ext cx="529040" cy="2709333"/>
              </a:xfrm>
              <a:custGeom>
                <a:avLst/>
                <a:gdLst/>
                <a:ahLst/>
                <a:cxnLst/>
                <a:rect r="r" b="b" t="t" l="l"/>
                <a:pathLst>
                  <a:path h="2709333" w="529040">
                    <a:moveTo>
                      <a:pt x="0" y="0"/>
                    </a:moveTo>
                    <a:lnTo>
                      <a:pt x="529040" y="0"/>
                    </a:lnTo>
                    <a:lnTo>
                      <a:pt x="529040" y="2709333"/>
                    </a:lnTo>
                    <a:lnTo>
                      <a:pt x="0" y="2709333"/>
                    </a:lnTo>
                    <a:close/>
                  </a:path>
                </a:pathLst>
              </a:custGeom>
              <a:solidFill>
                <a:srgbClr val="C9B924">
                  <a:alpha val="27843"/>
                </a:srgbClr>
              </a:solidFill>
            </p:spPr>
          </p:sp>
          <p:sp>
            <p:nvSpPr>
              <p:cNvPr name="TextBox 24" id="24"/>
              <p:cNvSpPr txBox="true"/>
              <p:nvPr/>
            </p:nvSpPr>
            <p:spPr>
              <a:xfrm>
                <a:off x="0" y="-38100"/>
                <a:ext cx="529040"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6299007" y="0"/>
              <a:ext cx="2678267" cy="13716000"/>
              <a:chOff x="0" y="0"/>
              <a:chExt cx="529040" cy="2709333"/>
            </a:xfrm>
          </p:grpSpPr>
          <p:sp>
            <p:nvSpPr>
              <p:cNvPr name="Freeform 26" id="26"/>
              <p:cNvSpPr/>
              <p:nvPr/>
            </p:nvSpPr>
            <p:spPr>
              <a:xfrm flipH="false" flipV="false" rot="0">
                <a:off x="0" y="0"/>
                <a:ext cx="529040" cy="2709333"/>
              </a:xfrm>
              <a:custGeom>
                <a:avLst/>
                <a:gdLst/>
                <a:ahLst/>
                <a:cxnLst/>
                <a:rect r="r" b="b" t="t" l="l"/>
                <a:pathLst>
                  <a:path h="2709333" w="529040">
                    <a:moveTo>
                      <a:pt x="0" y="0"/>
                    </a:moveTo>
                    <a:lnTo>
                      <a:pt x="529040" y="0"/>
                    </a:lnTo>
                    <a:lnTo>
                      <a:pt x="529040" y="2709333"/>
                    </a:lnTo>
                    <a:lnTo>
                      <a:pt x="0" y="2709333"/>
                    </a:lnTo>
                    <a:close/>
                  </a:path>
                </a:pathLst>
              </a:custGeom>
              <a:solidFill>
                <a:srgbClr val="00BF63">
                  <a:alpha val="27843"/>
                </a:srgbClr>
              </a:solidFill>
            </p:spPr>
          </p:sp>
          <p:sp>
            <p:nvSpPr>
              <p:cNvPr name="TextBox 27" id="27"/>
              <p:cNvSpPr txBox="true"/>
              <p:nvPr/>
            </p:nvSpPr>
            <p:spPr>
              <a:xfrm>
                <a:off x="0" y="-38100"/>
                <a:ext cx="529040"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8977275" y="0"/>
              <a:ext cx="2678267" cy="13716000"/>
              <a:chOff x="0" y="0"/>
              <a:chExt cx="529040" cy="2709333"/>
            </a:xfrm>
          </p:grpSpPr>
          <p:sp>
            <p:nvSpPr>
              <p:cNvPr name="Freeform 29" id="29"/>
              <p:cNvSpPr/>
              <p:nvPr/>
            </p:nvSpPr>
            <p:spPr>
              <a:xfrm flipH="false" flipV="false" rot="0">
                <a:off x="0" y="0"/>
                <a:ext cx="529040" cy="2709333"/>
              </a:xfrm>
              <a:custGeom>
                <a:avLst/>
                <a:gdLst/>
                <a:ahLst/>
                <a:cxnLst/>
                <a:rect r="r" b="b" t="t" l="l"/>
                <a:pathLst>
                  <a:path h="2709333" w="529040">
                    <a:moveTo>
                      <a:pt x="0" y="0"/>
                    </a:moveTo>
                    <a:lnTo>
                      <a:pt x="529040" y="0"/>
                    </a:lnTo>
                    <a:lnTo>
                      <a:pt x="529040" y="2709333"/>
                    </a:lnTo>
                    <a:lnTo>
                      <a:pt x="0" y="2709333"/>
                    </a:lnTo>
                    <a:close/>
                  </a:path>
                </a:pathLst>
              </a:custGeom>
              <a:solidFill>
                <a:srgbClr val="FF66C4">
                  <a:alpha val="27843"/>
                </a:srgbClr>
              </a:solidFill>
            </p:spPr>
          </p:sp>
          <p:sp>
            <p:nvSpPr>
              <p:cNvPr name="TextBox 30" id="30"/>
              <p:cNvSpPr txBox="true"/>
              <p:nvPr/>
            </p:nvSpPr>
            <p:spPr>
              <a:xfrm>
                <a:off x="0" y="-38100"/>
                <a:ext cx="529040"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31" id="31"/>
            <p:cNvSpPr/>
            <p:nvPr/>
          </p:nvSpPr>
          <p:spPr>
            <a:xfrm flipH="false" flipV="false" rot="0">
              <a:off x="18977275" y="4876792"/>
              <a:ext cx="2678267" cy="9370214"/>
            </a:xfrm>
            <a:custGeom>
              <a:avLst/>
              <a:gdLst/>
              <a:ahLst/>
              <a:cxnLst/>
              <a:rect r="r" b="b" t="t" l="l"/>
              <a:pathLst>
                <a:path h="9370214" w="2678267">
                  <a:moveTo>
                    <a:pt x="0" y="0"/>
                  </a:moveTo>
                  <a:lnTo>
                    <a:pt x="2678267" y="0"/>
                  </a:lnTo>
                  <a:lnTo>
                    <a:pt x="2678267" y="9370215"/>
                  </a:lnTo>
                  <a:lnTo>
                    <a:pt x="0" y="9370215"/>
                  </a:lnTo>
                  <a:lnTo>
                    <a:pt x="0" y="0"/>
                  </a:lnTo>
                  <a:close/>
                </a:path>
              </a:pathLst>
            </a:custGeom>
            <a:blipFill>
              <a:blip r:embed="rId6">
                <a:alphaModFix amt="28000"/>
              </a:blip>
              <a:stretch>
                <a:fillRect l="-89250" t="-842" r="-94761" b="0"/>
              </a:stretch>
            </a:blipFill>
          </p:spPr>
        </p:sp>
        <p:sp>
          <p:nvSpPr>
            <p:cNvPr name="Freeform 32" id="32"/>
            <p:cNvSpPr/>
            <p:nvPr/>
          </p:nvSpPr>
          <p:spPr>
            <a:xfrm flipH="false" flipV="false" rot="0">
              <a:off x="13620740" y="4126336"/>
              <a:ext cx="2678267" cy="10120671"/>
            </a:xfrm>
            <a:custGeom>
              <a:avLst/>
              <a:gdLst/>
              <a:ahLst/>
              <a:cxnLst/>
              <a:rect r="r" b="b" t="t" l="l"/>
              <a:pathLst>
                <a:path h="10120671" w="2678267">
                  <a:moveTo>
                    <a:pt x="0" y="0"/>
                  </a:moveTo>
                  <a:lnTo>
                    <a:pt x="2678267" y="0"/>
                  </a:lnTo>
                  <a:lnTo>
                    <a:pt x="2678267" y="10120671"/>
                  </a:lnTo>
                  <a:lnTo>
                    <a:pt x="0" y="10120671"/>
                  </a:lnTo>
                  <a:lnTo>
                    <a:pt x="0" y="0"/>
                  </a:lnTo>
                  <a:close/>
                </a:path>
              </a:pathLst>
            </a:custGeom>
            <a:blipFill>
              <a:blip r:embed="rId7">
                <a:alphaModFix amt="28000"/>
              </a:blip>
              <a:stretch>
                <a:fillRect l="-75881" t="0" r="-75881" b="0"/>
              </a:stretch>
            </a:blipFill>
          </p:spPr>
        </p:sp>
        <p:sp>
          <p:nvSpPr>
            <p:cNvPr name="Freeform 33" id="33"/>
            <p:cNvSpPr/>
            <p:nvPr/>
          </p:nvSpPr>
          <p:spPr>
            <a:xfrm flipH="false" flipV="false" rot="0">
              <a:off x="10863430" y="5209855"/>
              <a:ext cx="2761616" cy="8977436"/>
            </a:xfrm>
            <a:custGeom>
              <a:avLst/>
              <a:gdLst/>
              <a:ahLst/>
              <a:cxnLst/>
              <a:rect r="r" b="b" t="t" l="l"/>
              <a:pathLst>
                <a:path h="8977436" w="2761616">
                  <a:moveTo>
                    <a:pt x="0" y="0"/>
                  </a:moveTo>
                  <a:lnTo>
                    <a:pt x="2761616" y="0"/>
                  </a:lnTo>
                  <a:lnTo>
                    <a:pt x="2761616" y="8977435"/>
                  </a:lnTo>
                  <a:lnTo>
                    <a:pt x="0" y="8977435"/>
                  </a:lnTo>
                  <a:lnTo>
                    <a:pt x="0" y="0"/>
                  </a:lnTo>
                  <a:close/>
                </a:path>
              </a:pathLst>
            </a:custGeom>
            <a:blipFill>
              <a:blip r:embed="rId8">
                <a:alphaModFix amt="28000"/>
              </a:blip>
              <a:stretch>
                <a:fillRect l="-63804" t="0" r="-63804" b="0"/>
              </a:stretch>
            </a:blipFill>
          </p:spPr>
        </p:sp>
        <p:sp>
          <p:nvSpPr>
            <p:cNvPr name="Freeform 34" id="34"/>
            <p:cNvSpPr/>
            <p:nvPr/>
          </p:nvSpPr>
          <p:spPr>
            <a:xfrm flipH="false" flipV="false" rot="0">
              <a:off x="16292927" y="3056666"/>
              <a:ext cx="2684348" cy="12579910"/>
            </a:xfrm>
            <a:custGeom>
              <a:avLst/>
              <a:gdLst/>
              <a:ahLst/>
              <a:cxnLst/>
              <a:rect r="r" b="b" t="t" l="l"/>
              <a:pathLst>
                <a:path h="12579910" w="2684348">
                  <a:moveTo>
                    <a:pt x="0" y="0"/>
                  </a:moveTo>
                  <a:lnTo>
                    <a:pt x="2684348" y="0"/>
                  </a:lnTo>
                  <a:lnTo>
                    <a:pt x="2684348" y="12579909"/>
                  </a:lnTo>
                  <a:lnTo>
                    <a:pt x="0" y="12579909"/>
                  </a:lnTo>
                  <a:lnTo>
                    <a:pt x="0" y="0"/>
                  </a:lnTo>
                  <a:close/>
                </a:path>
              </a:pathLst>
            </a:custGeom>
            <a:blipFill>
              <a:blip r:embed="rId9">
                <a:alphaModFix amt="28000"/>
              </a:blip>
              <a:stretch>
                <a:fillRect l="-178446" t="0" r="-149117" b="-7177"/>
              </a:stretch>
            </a:blipFill>
          </p:spPr>
        </p:sp>
        <p:grpSp>
          <p:nvGrpSpPr>
            <p:cNvPr name="Group 35" id="35"/>
            <p:cNvGrpSpPr/>
            <p:nvPr/>
          </p:nvGrpSpPr>
          <p:grpSpPr>
            <a:xfrm rot="0">
              <a:off x="21655542" y="0"/>
              <a:ext cx="2962947" cy="13716000"/>
              <a:chOff x="0" y="0"/>
              <a:chExt cx="585273" cy="2709333"/>
            </a:xfrm>
          </p:grpSpPr>
          <p:sp>
            <p:nvSpPr>
              <p:cNvPr name="Freeform 36" id="36"/>
              <p:cNvSpPr/>
              <p:nvPr/>
            </p:nvSpPr>
            <p:spPr>
              <a:xfrm flipH="false" flipV="false" rot="0">
                <a:off x="0" y="0"/>
                <a:ext cx="585273" cy="2709333"/>
              </a:xfrm>
              <a:custGeom>
                <a:avLst/>
                <a:gdLst/>
                <a:ahLst/>
                <a:cxnLst/>
                <a:rect r="r" b="b" t="t" l="l"/>
                <a:pathLst>
                  <a:path h="2709333" w="585273">
                    <a:moveTo>
                      <a:pt x="0" y="0"/>
                    </a:moveTo>
                    <a:lnTo>
                      <a:pt x="585273" y="0"/>
                    </a:lnTo>
                    <a:lnTo>
                      <a:pt x="585273" y="2709333"/>
                    </a:lnTo>
                    <a:lnTo>
                      <a:pt x="0" y="2709333"/>
                    </a:lnTo>
                    <a:close/>
                  </a:path>
                </a:pathLst>
              </a:custGeom>
              <a:solidFill>
                <a:srgbClr val="A6A6A6">
                  <a:alpha val="27843"/>
                </a:srgbClr>
              </a:solidFill>
            </p:spPr>
          </p:sp>
          <p:sp>
            <p:nvSpPr>
              <p:cNvPr name="TextBox 37" id="37"/>
              <p:cNvSpPr txBox="true"/>
              <p:nvPr/>
            </p:nvSpPr>
            <p:spPr>
              <a:xfrm>
                <a:off x="0" y="-38100"/>
                <a:ext cx="58527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38" id="38"/>
            <p:cNvSpPr/>
            <p:nvPr/>
          </p:nvSpPr>
          <p:spPr>
            <a:xfrm flipH="false" flipV="false" rot="0">
              <a:off x="21655542" y="4541331"/>
              <a:ext cx="2962947" cy="9536428"/>
            </a:xfrm>
            <a:custGeom>
              <a:avLst/>
              <a:gdLst/>
              <a:ahLst/>
              <a:cxnLst/>
              <a:rect r="r" b="b" t="t" l="l"/>
              <a:pathLst>
                <a:path h="9536428" w="2962947">
                  <a:moveTo>
                    <a:pt x="0" y="0"/>
                  </a:moveTo>
                  <a:lnTo>
                    <a:pt x="2962947" y="0"/>
                  </a:lnTo>
                  <a:lnTo>
                    <a:pt x="2962947" y="9536429"/>
                  </a:lnTo>
                  <a:lnTo>
                    <a:pt x="0" y="9536429"/>
                  </a:lnTo>
                  <a:lnTo>
                    <a:pt x="0" y="0"/>
                  </a:lnTo>
                  <a:close/>
                </a:path>
              </a:pathLst>
            </a:custGeom>
            <a:blipFill>
              <a:blip r:embed="rId10">
                <a:alphaModFix amt="28000"/>
              </a:blip>
              <a:stretch>
                <a:fillRect l="-62512" t="0" r="-76063" b="0"/>
              </a:stretch>
            </a:blipFill>
          </p:spPr>
        </p:sp>
      </p:grpSp>
      <p:grpSp>
        <p:nvGrpSpPr>
          <p:cNvPr name="Group 39" id="39"/>
          <p:cNvGrpSpPr/>
          <p:nvPr/>
        </p:nvGrpSpPr>
        <p:grpSpPr>
          <a:xfrm rot="-4461436">
            <a:off x="-1982007" y="6289427"/>
            <a:ext cx="5430934" cy="3868906"/>
            <a:chOff x="0" y="0"/>
            <a:chExt cx="1496536" cy="1066107"/>
          </a:xfrm>
        </p:grpSpPr>
        <p:sp>
          <p:nvSpPr>
            <p:cNvPr name="Freeform 40" id="40"/>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41" id="41"/>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42" id="42"/>
          <p:cNvGrpSpPr/>
          <p:nvPr/>
        </p:nvGrpSpPr>
        <p:grpSpPr>
          <a:xfrm rot="-4461436">
            <a:off x="1882402" y="7295367"/>
            <a:ext cx="3884775" cy="3181824"/>
            <a:chOff x="0" y="0"/>
            <a:chExt cx="1070480" cy="876776"/>
          </a:xfrm>
        </p:grpSpPr>
        <p:sp>
          <p:nvSpPr>
            <p:cNvPr name="Freeform 43" id="43"/>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44" id="44"/>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45" id="4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46" id="46"/>
          <p:cNvGrpSpPr/>
          <p:nvPr/>
        </p:nvGrpSpPr>
        <p:grpSpPr>
          <a:xfrm rot="0">
            <a:off x="2527039" y="-5425"/>
            <a:ext cx="16781375" cy="1034125"/>
            <a:chOff x="0" y="0"/>
            <a:chExt cx="4419786" cy="272362"/>
          </a:xfrm>
        </p:grpSpPr>
        <p:sp>
          <p:nvSpPr>
            <p:cNvPr name="Freeform 47" id="47"/>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48" id="48"/>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200034">
            <a:off x="1557008" y="9927494"/>
            <a:ext cx="18288000" cy="2006846"/>
            <a:chOff x="0" y="0"/>
            <a:chExt cx="4816593" cy="528552"/>
          </a:xfrm>
        </p:grpSpPr>
        <p:sp>
          <p:nvSpPr>
            <p:cNvPr name="Freeform 50" id="50"/>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51" id="51"/>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310517">
            <a:off x="-2792770" y="9873003"/>
            <a:ext cx="11057692" cy="2006846"/>
            <a:chOff x="0" y="0"/>
            <a:chExt cx="2912314" cy="528552"/>
          </a:xfrm>
        </p:grpSpPr>
        <p:sp>
          <p:nvSpPr>
            <p:cNvPr name="Freeform 53" id="53"/>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54" id="54"/>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114290">
            <a:off x="1798335" y="10034082"/>
            <a:ext cx="18288000" cy="2065438"/>
            <a:chOff x="0" y="0"/>
            <a:chExt cx="4816593" cy="543984"/>
          </a:xfrm>
        </p:grpSpPr>
        <p:sp>
          <p:nvSpPr>
            <p:cNvPr name="Freeform 56" id="56"/>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57" id="57"/>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134923">
            <a:off x="-2493449" y="10073735"/>
            <a:ext cx="11069925" cy="2916089"/>
            <a:chOff x="0" y="0"/>
            <a:chExt cx="2915536" cy="768023"/>
          </a:xfrm>
        </p:grpSpPr>
        <p:sp>
          <p:nvSpPr>
            <p:cNvPr name="Freeform 59" id="59"/>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60" id="60"/>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022466" y="-240"/>
            <a:ext cx="4633622" cy="1174856"/>
            <a:chOff x="0" y="0"/>
            <a:chExt cx="1276830" cy="323741"/>
          </a:xfrm>
        </p:grpSpPr>
        <p:sp>
          <p:nvSpPr>
            <p:cNvPr name="Freeform 62" id="62"/>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63" id="63"/>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64" id="64"/>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65" id="65"/>
          <p:cNvGrpSpPr/>
          <p:nvPr/>
        </p:nvGrpSpPr>
        <p:grpSpPr>
          <a:xfrm rot="0">
            <a:off x="9099047" y="-5425"/>
            <a:ext cx="1764201" cy="1034125"/>
            <a:chOff x="0" y="0"/>
            <a:chExt cx="464646" cy="272362"/>
          </a:xfrm>
        </p:grpSpPr>
        <p:sp>
          <p:nvSpPr>
            <p:cNvPr name="Freeform 66" id="66"/>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67" id="67"/>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68" id="68"/>
          <p:cNvGrpSpPr/>
          <p:nvPr/>
        </p:nvGrpSpPr>
        <p:grpSpPr>
          <a:xfrm rot="0">
            <a:off x="16681573" y="222774"/>
            <a:ext cx="577727" cy="577727"/>
            <a:chOff x="0" y="0"/>
            <a:chExt cx="152158" cy="152158"/>
          </a:xfrm>
        </p:grpSpPr>
        <p:sp>
          <p:nvSpPr>
            <p:cNvPr name="Freeform 69" id="69"/>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70" id="70"/>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71" id="71"/>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72" id="72"/>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15"/>
            <a:stretch>
              <a:fillRect l="0" t="0" r="0" b="0"/>
            </a:stretch>
          </a:blipFill>
        </p:spPr>
      </p:sp>
      <p:sp>
        <p:nvSpPr>
          <p:cNvPr name="Freeform 73" id="73"/>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16"/>
            <a:stretch>
              <a:fillRect l="0" t="0" r="0" b="0"/>
            </a:stretch>
          </a:blipFill>
        </p:spPr>
      </p:sp>
      <p:sp>
        <p:nvSpPr>
          <p:cNvPr name="TextBox 74" id="74"/>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75" id="75"/>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76" id="76"/>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grpSp>
        <p:nvGrpSpPr>
          <p:cNvPr name="Group 77" id="77"/>
          <p:cNvGrpSpPr/>
          <p:nvPr/>
        </p:nvGrpSpPr>
        <p:grpSpPr>
          <a:xfrm rot="0">
            <a:off x="14676013" y="222774"/>
            <a:ext cx="1902949" cy="577727"/>
            <a:chOff x="0" y="0"/>
            <a:chExt cx="2537265" cy="770302"/>
          </a:xfrm>
        </p:grpSpPr>
        <p:grpSp>
          <p:nvGrpSpPr>
            <p:cNvPr name="Group 78" id="78"/>
            <p:cNvGrpSpPr/>
            <p:nvPr/>
          </p:nvGrpSpPr>
          <p:grpSpPr>
            <a:xfrm rot="0">
              <a:off x="0" y="0"/>
              <a:ext cx="2537265" cy="770302"/>
              <a:chOff x="0" y="0"/>
              <a:chExt cx="501188" cy="152158"/>
            </a:xfrm>
          </p:grpSpPr>
          <p:sp>
            <p:nvSpPr>
              <p:cNvPr name="Freeform 79" id="79"/>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80" id="80"/>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81" id="81"/>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TextBox 82" id="82"/>
          <p:cNvSpPr txBox="true"/>
          <p:nvPr/>
        </p:nvSpPr>
        <p:spPr>
          <a:xfrm rot="0">
            <a:off x="5054540" y="2198770"/>
            <a:ext cx="9419700" cy="2944730"/>
          </a:xfrm>
          <a:prstGeom prst="rect">
            <a:avLst/>
          </a:prstGeom>
        </p:spPr>
        <p:txBody>
          <a:bodyPr anchor="t" rtlCol="false" tIns="0" lIns="0" bIns="0" rIns="0">
            <a:spAutoFit/>
          </a:bodyPr>
          <a:lstStyle/>
          <a:p>
            <a:pPr algn="ctr">
              <a:lnSpc>
                <a:spcPts val="10804"/>
              </a:lnSpc>
            </a:pPr>
            <a:r>
              <a:rPr lang="en-US" b="true" sz="11138">
                <a:solidFill>
                  <a:srgbClr val="FFFFFF"/>
                </a:solidFill>
                <a:latin typeface="Poppins Semi-Bold"/>
                <a:ea typeface="Poppins Semi-Bold"/>
                <a:cs typeface="Poppins Semi-Bold"/>
                <a:sym typeface="Poppins Semi-Bold"/>
              </a:rPr>
              <a:t>Thank You For Attention</a:t>
            </a:r>
          </a:p>
        </p:txBody>
      </p:sp>
      <p:sp>
        <p:nvSpPr>
          <p:cNvPr name="TextBox 83" id="83"/>
          <p:cNvSpPr txBox="true"/>
          <p:nvPr/>
        </p:nvSpPr>
        <p:spPr>
          <a:xfrm rot="0">
            <a:off x="4530308" y="5068337"/>
            <a:ext cx="10468162" cy="999535"/>
          </a:xfrm>
          <a:prstGeom prst="rect">
            <a:avLst/>
          </a:prstGeom>
        </p:spPr>
        <p:txBody>
          <a:bodyPr anchor="t" rtlCol="false" tIns="0" lIns="0" bIns="0" rIns="0">
            <a:spAutoFit/>
          </a:bodyPr>
          <a:lstStyle/>
          <a:p>
            <a:pPr algn="ctr">
              <a:lnSpc>
                <a:spcPts val="6532"/>
              </a:lnSpc>
            </a:pPr>
            <a:r>
              <a:rPr lang="en-US" b="true" sz="6467" spc="-401">
                <a:solidFill>
                  <a:srgbClr val="FFFFFF"/>
                </a:solidFill>
                <a:latin typeface="Arial Bold"/>
                <a:ea typeface="Arial Bold"/>
                <a:cs typeface="Arial Bold"/>
                <a:sym typeface="Arial Bold"/>
              </a:rPr>
              <a:t>do u have any questions?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23042" y="0"/>
            <a:ext cx="3650246" cy="10287000"/>
            <a:chOff x="0" y="0"/>
            <a:chExt cx="961382" cy="2709333"/>
          </a:xfrm>
        </p:grpSpPr>
        <p:sp>
          <p:nvSpPr>
            <p:cNvPr name="Freeform 3" id="3"/>
            <p:cNvSpPr/>
            <p:nvPr/>
          </p:nvSpPr>
          <p:spPr>
            <a:xfrm flipH="false" flipV="false" rot="0">
              <a:off x="0" y="0"/>
              <a:ext cx="961382" cy="2709333"/>
            </a:xfrm>
            <a:custGeom>
              <a:avLst/>
              <a:gdLst/>
              <a:ahLst/>
              <a:cxnLst/>
              <a:rect r="r" b="b" t="t" l="l"/>
              <a:pathLst>
                <a:path h="2709333" w="961382">
                  <a:moveTo>
                    <a:pt x="0" y="0"/>
                  </a:moveTo>
                  <a:lnTo>
                    <a:pt x="961382" y="0"/>
                  </a:lnTo>
                  <a:lnTo>
                    <a:pt x="961382" y="2709333"/>
                  </a:lnTo>
                  <a:lnTo>
                    <a:pt x="0" y="2709333"/>
                  </a:lnTo>
                  <a:close/>
                </a:path>
              </a:pathLst>
            </a:custGeom>
            <a:solidFill>
              <a:srgbClr val="38B6FF"/>
            </a:solidFill>
          </p:spPr>
        </p:sp>
        <p:sp>
          <p:nvSpPr>
            <p:cNvPr name="TextBox 4" id="4"/>
            <p:cNvSpPr txBox="true"/>
            <p:nvPr/>
          </p:nvSpPr>
          <p:spPr>
            <a:xfrm>
              <a:off x="0" y="-38100"/>
              <a:ext cx="961382"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7203" y="0"/>
            <a:ext cx="3650246" cy="10287000"/>
            <a:chOff x="0" y="0"/>
            <a:chExt cx="961382" cy="2709333"/>
          </a:xfrm>
        </p:grpSpPr>
        <p:sp>
          <p:nvSpPr>
            <p:cNvPr name="Freeform 6" id="6"/>
            <p:cNvSpPr/>
            <p:nvPr/>
          </p:nvSpPr>
          <p:spPr>
            <a:xfrm flipH="false" flipV="false" rot="0">
              <a:off x="0" y="0"/>
              <a:ext cx="961382" cy="2709333"/>
            </a:xfrm>
            <a:custGeom>
              <a:avLst/>
              <a:gdLst/>
              <a:ahLst/>
              <a:cxnLst/>
              <a:rect r="r" b="b" t="t" l="l"/>
              <a:pathLst>
                <a:path h="2709333" w="961382">
                  <a:moveTo>
                    <a:pt x="0" y="0"/>
                  </a:moveTo>
                  <a:lnTo>
                    <a:pt x="961382" y="0"/>
                  </a:lnTo>
                  <a:lnTo>
                    <a:pt x="961382" y="2709333"/>
                  </a:lnTo>
                  <a:lnTo>
                    <a:pt x="0" y="2709333"/>
                  </a:lnTo>
                  <a:close/>
                </a:path>
              </a:pathLst>
            </a:custGeom>
            <a:solidFill>
              <a:srgbClr val="C9B924"/>
            </a:solidFill>
          </p:spPr>
        </p:sp>
        <p:sp>
          <p:nvSpPr>
            <p:cNvPr name="TextBox 7" id="7"/>
            <p:cNvSpPr txBox="true"/>
            <p:nvPr/>
          </p:nvSpPr>
          <p:spPr>
            <a:xfrm>
              <a:off x="0" y="-38100"/>
              <a:ext cx="961382"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273288" y="0"/>
            <a:ext cx="3650246" cy="10287000"/>
            <a:chOff x="0" y="0"/>
            <a:chExt cx="961382" cy="2709333"/>
          </a:xfrm>
        </p:grpSpPr>
        <p:sp>
          <p:nvSpPr>
            <p:cNvPr name="Freeform 9" id="9"/>
            <p:cNvSpPr/>
            <p:nvPr/>
          </p:nvSpPr>
          <p:spPr>
            <a:xfrm flipH="false" flipV="false" rot="0">
              <a:off x="0" y="0"/>
              <a:ext cx="961382" cy="2709333"/>
            </a:xfrm>
            <a:custGeom>
              <a:avLst/>
              <a:gdLst/>
              <a:ahLst/>
              <a:cxnLst/>
              <a:rect r="r" b="b" t="t" l="l"/>
              <a:pathLst>
                <a:path h="2709333" w="961382">
                  <a:moveTo>
                    <a:pt x="0" y="0"/>
                  </a:moveTo>
                  <a:lnTo>
                    <a:pt x="961382" y="0"/>
                  </a:lnTo>
                  <a:lnTo>
                    <a:pt x="961382" y="2709333"/>
                  </a:lnTo>
                  <a:lnTo>
                    <a:pt x="0" y="2709333"/>
                  </a:lnTo>
                  <a:close/>
                </a:path>
              </a:pathLst>
            </a:custGeom>
            <a:solidFill>
              <a:srgbClr val="00BF63"/>
            </a:solidFill>
          </p:spPr>
        </p:sp>
        <p:sp>
          <p:nvSpPr>
            <p:cNvPr name="TextBox 10" id="10"/>
            <p:cNvSpPr txBox="true"/>
            <p:nvPr/>
          </p:nvSpPr>
          <p:spPr>
            <a:xfrm>
              <a:off x="0" y="-38100"/>
              <a:ext cx="961382"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923534" y="0"/>
            <a:ext cx="3650246" cy="10287000"/>
            <a:chOff x="0" y="0"/>
            <a:chExt cx="961382" cy="2709333"/>
          </a:xfrm>
        </p:grpSpPr>
        <p:sp>
          <p:nvSpPr>
            <p:cNvPr name="Freeform 12" id="12"/>
            <p:cNvSpPr/>
            <p:nvPr/>
          </p:nvSpPr>
          <p:spPr>
            <a:xfrm flipH="false" flipV="false" rot="0">
              <a:off x="0" y="0"/>
              <a:ext cx="961382" cy="2709333"/>
            </a:xfrm>
            <a:custGeom>
              <a:avLst/>
              <a:gdLst/>
              <a:ahLst/>
              <a:cxnLst/>
              <a:rect r="r" b="b" t="t" l="l"/>
              <a:pathLst>
                <a:path h="2709333" w="961382">
                  <a:moveTo>
                    <a:pt x="0" y="0"/>
                  </a:moveTo>
                  <a:lnTo>
                    <a:pt x="961382" y="0"/>
                  </a:lnTo>
                  <a:lnTo>
                    <a:pt x="961382" y="2709333"/>
                  </a:lnTo>
                  <a:lnTo>
                    <a:pt x="0" y="2709333"/>
                  </a:lnTo>
                  <a:close/>
                </a:path>
              </a:pathLst>
            </a:custGeom>
            <a:solidFill>
              <a:srgbClr val="FF66C4"/>
            </a:solidFill>
          </p:spPr>
        </p:sp>
        <p:sp>
          <p:nvSpPr>
            <p:cNvPr name="TextBox 13" id="13"/>
            <p:cNvSpPr txBox="true"/>
            <p:nvPr/>
          </p:nvSpPr>
          <p:spPr>
            <a:xfrm>
              <a:off x="0" y="-38100"/>
              <a:ext cx="961382"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923534" y="3657594"/>
            <a:ext cx="3650246" cy="7027661"/>
          </a:xfrm>
          <a:custGeom>
            <a:avLst/>
            <a:gdLst/>
            <a:ahLst/>
            <a:cxnLst/>
            <a:rect r="r" b="b" t="t" l="l"/>
            <a:pathLst>
              <a:path h="7027661" w="3650246">
                <a:moveTo>
                  <a:pt x="0" y="0"/>
                </a:moveTo>
                <a:lnTo>
                  <a:pt x="3650245" y="0"/>
                </a:lnTo>
                <a:lnTo>
                  <a:pt x="3650245" y="7027661"/>
                </a:lnTo>
                <a:lnTo>
                  <a:pt x="0" y="7027661"/>
                </a:lnTo>
                <a:lnTo>
                  <a:pt x="0" y="0"/>
                </a:lnTo>
                <a:close/>
              </a:path>
            </a:pathLst>
          </a:custGeom>
          <a:blipFill>
            <a:blip r:embed="rId2"/>
            <a:stretch>
              <a:fillRect l="-26628" t="-842" r="-29660" b="0"/>
            </a:stretch>
          </a:blipFill>
        </p:spPr>
      </p:sp>
      <p:sp>
        <p:nvSpPr>
          <p:cNvPr name="Freeform 15" id="15"/>
          <p:cNvSpPr/>
          <p:nvPr/>
        </p:nvSpPr>
        <p:spPr>
          <a:xfrm flipH="false" flipV="false" rot="0">
            <a:off x="3623042" y="3094752"/>
            <a:ext cx="3650246" cy="7590503"/>
          </a:xfrm>
          <a:custGeom>
            <a:avLst/>
            <a:gdLst/>
            <a:ahLst/>
            <a:cxnLst/>
            <a:rect r="r" b="b" t="t" l="l"/>
            <a:pathLst>
              <a:path h="7590503" w="3650246">
                <a:moveTo>
                  <a:pt x="0" y="0"/>
                </a:moveTo>
                <a:lnTo>
                  <a:pt x="3650246" y="0"/>
                </a:lnTo>
                <a:lnTo>
                  <a:pt x="3650246" y="7590503"/>
                </a:lnTo>
                <a:lnTo>
                  <a:pt x="0" y="7590503"/>
                </a:lnTo>
                <a:lnTo>
                  <a:pt x="0" y="0"/>
                </a:lnTo>
                <a:close/>
              </a:path>
            </a:pathLst>
          </a:custGeom>
          <a:blipFill>
            <a:blip r:embed="rId3"/>
            <a:stretch>
              <a:fillRect l="-19271" t="0" r="-19271" b="0"/>
            </a:stretch>
          </a:blipFill>
        </p:spPr>
      </p:sp>
      <p:sp>
        <p:nvSpPr>
          <p:cNvPr name="Freeform 16" id="16"/>
          <p:cNvSpPr/>
          <p:nvPr/>
        </p:nvSpPr>
        <p:spPr>
          <a:xfrm flipH="false" flipV="false" rot="0">
            <a:off x="-134931" y="3907391"/>
            <a:ext cx="3763842" cy="6733077"/>
          </a:xfrm>
          <a:custGeom>
            <a:avLst/>
            <a:gdLst/>
            <a:ahLst/>
            <a:cxnLst/>
            <a:rect r="r" b="b" t="t" l="l"/>
            <a:pathLst>
              <a:path h="6733077" w="3763842">
                <a:moveTo>
                  <a:pt x="0" y="0"/>
                </a:moveTo>
                <a:lnTo>
                  <a:pt x="3763842" y="0"/>
                </a:lnTo>
                <a:lnTo>
                  <a:pt x="3763842" y="6733077"/>
                </a:lnTo>
                <a:lnTo>
                  <a:pt x="0" y="6733077"/>
                </a:lnTo>
                <a:lnTo>
                  <a:pt x="0" y="0"/>
                </a:lnTo>
                <a:close/>
              </a:path>
            </a:pathLst>
          </a:custGeom>
          <a:blipFill>
            <a:blip r:embed="rId4"/>
            <a:stretch>
              <a:fillRect l="-12625" t="0" r="-12625" b="0"/>
            </a:stretch>
          </a:blipFill>
        </p:spPr>
      </p:sp>
      <p:sp>
        <p:nvSpPr>
          <p:cNvPr name="Freeform 17" id="17"/>
          <p:cNvSpPr/>
          <p:nvPr/>
        </p:nvSpPr>
        <p:spPr>
          <a:xfrm flipH="false" flipV="false" rot="0">
            <a:off x="7265001" y="2292499"/>
            <a:ext cx="3658533" cy="9434932"/>
          </a:xfrm>
          <a:custGeom>
            <a:avLst/>
            <a:gdLst/>
            <a:ahLst/>
            <a:cxnLst/>
            <a:rect r="r" b="b" t="t" l="l"/>
            <a:pathLst>
              <a:path h="9434932" w="3658533">
                <a:moveTo>
                  <a:pt x="0" y="0"/>
                </a:moveTo>
                <a:lnTo>
                  <a:pt x="3658533" y="0"/>
                </a:lnTo>
                <a:lnTo>
                  <a:pt x="3658533" y="9434933"/>
                </a:lnTo>
                <a:lnTo>
                  <a:pt x="0" y="9434933"/>
                </a:lnTo>
                <a:lnTo>
                  <a:pt x="0" y="0"/>
                </a:lnTo>
                <a:close/>
              </a:path>
            </a:pathLst>
          </a:custGeom>
          <a:blipFill>
            <a:blip r:embed="rId5"/>
            <a:stretch>
              <a:fillRect l="-75712" t="0" r="-59572" b="-7177"/>
            </a:stretch>
          </a:blipFill>
        </p:spPr>
      </p:sp>
      <p:grpSp>
        <p:nvGrpSpPr>
          <p:cNvPr name="Group 18" id="18"/>
          <p:cNvGrpSpPr/>
          <p:nvPr/>
        </p:nvGrpSpPr>
        <p:grpSpPr>
          <a:xfrm rot="0">
            <a:off x="14573779" y="0"/>
            <a:ext cx="3896369" cy="10287000"/>
            <a:chOff x="0" y="0"/>
            <a:chExt cx="1026204" cy="2709333"/>
          </a:xfrm>
        </p:grpSpPr>
        <p:sp>
          <p:nvSpPr>
            <p:cNvPr name="Freeform 19" id="19"/>
            <p:cNvSpPr/>
            <p:nvPr/>
          </p:nvSpPr>
          <p:spPr>
            <a:xfrm flipH="false" flipV="false" rot="0">
              <a:off x="0" y="0"/>
              <a:ext cx="1026204" cy="2709333"/>
            </a:xfrm>
            <a:custGeom>
              <a:avLst/>
              <a:gdLst/>
              <a:ahLst/>
              <a:cxnLst/>
              <a:rect r="r" b="b" t="t" l="l"/>
              <a:pathLst>
                <a:path h="2709333" w="1026204">
                  <a:moveTo>
                    <a:pt x="0" y="0"/>
                  </a:moveTo>
                  <a:lnTo>
                    <a:pt x="1026204" y="0"/>
                  </a:lnTo>
                  <a:lnTo>
                    <a:pt x="1026204" y="2709333"/>
                  </a:lnTo>
                  <a:lnTo>
                    <a:pt x="0" y="2709333"/>
                  </a:lnTo>
                  <a:close/>
                </a:path>
              </a:pathLst>
            </a:custGeom>
            <a:solidFill>
              <a:srgbClr val="A6A6A6"/>
            </a:solidFill>
          </p:spPr>
        </p:sp>
        <p:sp>
          <p:nvSpPr>
            <p:cNvPr name="TextBox 20" id="20"/>
            <p:cNvSpPr txBox="true"/>
            <p:nvPr/>
          </p:nvSpPr>
          <p:spPr>
            <a:xfrm>
              <a:off x="0" y="-38100"/>
              <a:ext cx="1026204"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4525548" y="3639888"/>
            <a:ext cx="4429742" cy="6817575"/>
          </a:xfrm>
          <a:custGeom>
            <a:avLst/>
            <a:gdLst/>
            <a:ahLst/>
            <a:cxnLst/>
            <a:rect r="r" b="b" t="t" l="l"/>
            <a:pathLst>
              <a:path h="6817575" w="4429742">
                <a:moveTo>
                  <a:pt x="0" y="0"/>
                </a:moveTo>
                <a:lnTo>
                  <a:pt x="4429742" y="0"/>
                </a:lnTo>
                <a:lnTo>
                  <a:pt x="4429742" y="6817575"/>
                </a:lnTo>
                <a:lnTo>
                  <a:pt x="0" y="6817575"/>
                </a:lnTo>
                <a:lnTo>
                  <a:pt x="0" y="0"/>
                </a:lnTo>
                <a:close/>
              </a:path>
            </a:pathLst>
          </a:custGeom>
          <a:blipFill>
            <a:blip r:embed="rId6"/>
            <a:stretch>
              <a:fillRect l="-14081" t="0" r="0" b="0"/>
            </a:stretch>
          </a:blipFill>
        </p:spPr>
      </p:sp>
      <p:sp>
        <p:nvSpPr>
          <p:cNvPr name="TextBox 22" id="22"/>
          <p:cNvSpPr txBox="true"/>
          <p:nvPr/>
        </p:nvSpPr>
        <p:spPr>
          <a:xfrm rot="0">
            <a:off x="3886446" y="2345264"/>
            <a:ext cx="3159120" cy="1786407"/>
          </a:xfrm>
          <a:prstGeom prst="rect">
            <a:avLst/>
          </a:prstGeom>
        </p:spPr>
        <p:txBody>
          <a:bodyPr anchor="t" rtlCol="false" tIns="0" lIns="0" bIns="0" rIns="0">
            <a:spAutoFit/>
          </a:bodyPr>
          <a:lstStyle/>
          <a:p>
            <a:pPr algn="l">
              <a:lnSpc>
                <a:spcPts val="4413"/>
              </a:lnSpc>
            </a:pPr>
            <a:r>
              <a:rPr lang="en-US" sz="4369" spc="-270" b="true">
                <a:solidFill>
                  <a:srgbClr val="000000"/>
                </a:solidFill>
                <a:latin typeface="Arial Bold"/>
                <a:ea typeface="Arial Bold"/>
                <a:cs typeface="Arial Bold"/>
                <a:sym typeface="Arial Bold"/>
              </a:rPr>
              <a:t>Okta Setiawan Billy Saputra</a:t>
            </a:r>
          </a:p>
        </p:txBody>
      </p:sp>
      <p:sp>
        <p:nvSpPr>
          <p:cNvPr name="TextBox 23" id="23"/>
          <p:cNvSpPr txBox="true"/>
          <p:nvPr/>
        </p:nvSpPr>
        <p:spPr>
          <a:xfrm rot="0">
            <a:off x="146202" y="2054050"/>
            <a:ext cx="3360585" cy="1461630"/>
          </a:xfrm>
          <a:prstGeom prst="rect">
            <a:avLst/>
          </a:prstGeom>
        </p:spPr>
        <p:txBody>
          <a:bodyPr anchor="t" rtlCol="false" tIns="0" lIns="0" bIns="0" rIns="0">
            <a:spAutoFit/>
          </a:bodyPr>
          <a:lstStyle/>
          <a:p>
            <a:pPr algn="l">
              <a:lnSpc>
                <a:spcPts val="5280"/>
              </a:lnSpc>
            </a:pPr>
            <a:r>
              <a:rPr lang="en-US" sz="5228" spc="-324" b="true">
                <a:solidFill>
                  <a:srgbClr val="EFEFEF"/>
                </a:solidFill>
                <a:latin typeface="Arial Bold"/>
                <a:ea typeface="Arial Bold"/>
                <a:cs typeface="Arial Bold"/>
                <a:sym typeface="Arial Bold"/>
              </a:rPr>
              <a:t>Syawalsyah Husni</a:t>
            </a:r>
          </a:p>
        </p:txBody>
      </p:sp>
      <p:sp>
        <p:nvSpPr>
          <p:cNvPr name="TextBox 24" id="24"/>
          <p:cNvSpPr txBox="true"/>
          <p:nvPr/>
        </p:nvSpPr>
        <p:spPr>
          <a:xfrm rot="0">
            <a:off x="7601049" y="2040269"/>
            <a:ext cx="3322485" cy="1580582"/>
          </a:xfrm>
          <a:prstGeom prst="rect">
            <a:avLst/>
          </a:prstGeom>
        </p:spPr>
        <p:txBody>
          <a:bodyPr anchor="t" rtlCol="false" tIns="0" lIns="0" bIns="0" rIns="0">
            <a:spAutoFit/>
          </a:bodyPr>
          <a:lstStyle/>
          <a:p>
            <a:pPr algn="l">
              <a:lnSpc>
                <a:spcPts val="5713"/>
              </a:lnSpc>
            </a:pPr>
            <a:r>
              <a:rPr lang="en-US" sz="5657" spc="-350" b="true">
                <a:solidFill>
                  <a:srgbClr val="EFEFEF"/>
                </a:solidFill>
                <a:latin typeface="Arial Bold"/>
                <a:ea typeface="Arial Bold"/>
                <a:cs typeface="Arial Bold"/>
                <a:sym typeface="Arial Bold"/>
              </a:rPr>
              <a:t>Riski </a:t>
            </a:r>
          </a:p>
          <a:p>
            <a:pPr algn="l">
              <a:lnSpc>
                <a:spcPts val="5713"/>
              </a:lnSpc>
            </a:pPr>
            <a:r>
              <a:rPr lang="en-US" sz="5657" spc="-350" b="true">
                <a:solidFill>
                  <a:srgbClr val="EFEFEF"/>
                </a:solidFill>
                <a:latin typeface="Arial Bold"/>
                <a:ea typeface="Arial Bold"/>
                <a:cs typeface="Arial Bold"/>
                <a:sym typeface="Arial Bold"/>
              </a:rPr>
              <a:t>Wijaya</a:t>
            </a:r>
          </a:p>
        </p:txBody>
      </p:sp>
      <p:sp>
        <p:nvSpPr>
          <p:cNvPr name="TextBox 25" id="25"/>
          <p:cNvSpPr txBox="true"/>
          <p:nvPr/>
        </p:nvSpPr>
        <p:spPr>
          <a:xfrm rot="0">
            <a:off x="11264123" y="2302503"/>
            <a:ext cx="3309656" cy="1574515"/>
          </a:xfrm>
          <a:prstGeom prst="rect">
            <a:avLst/>
          </a:prstGeom>
        </p:spPr>
        <p:txBody>
          <a:bodyPr anchor="t" rtlCol="false" tIns="0" lIns="0" bIns="0" rIns="0">
            <a:spAutoFit/>
          </a:bodyPr>
          <a:lstStyle/>
          <a:p>
            <a:pPr algn="l">
              <a:lnSpc>
                <a:spcPts val="5691"/>
              </a:lnSpc>
            </a:pPr>
            <a:r>
              <a:rPr lang="en-US" sz="5635" spc="-349" b="true">
                <a:solidFill>
                  <a:srgbClr val="000000"/>
                </a:solidFill>
                <a:latin typeface="Arial Bold"/>
                <a:ea typeface="Arial Bold"/>
                <a:cs typeface="Arial Bold"/>
                <a:sym typeface="Arial Bold"/>
              </a:rPr>
              <a:t>Astrid Caroline</a:t>
            </a:r>
          </a:p>
        </p:txBody>
      </p:sp>
      <p:sp>
        <p:nvSpPr>
          <p:cNvPr name="TextBox 26" id="26"/>
          <p:cNvSpPr txBox="true"/>
          <p:nvPr/>
        </p:nvSpPr>
        <p:spPr>
          <a:xfrm rot="0">
            <a:off x="221053" y="3382330"/>
            <a:ext cx="1535462" cy="391316"/>
          </a:xfrm>
          <a:prstGeom prst="rect">
            <a:avLst/>
          </a:prstGeom>
        </p:spPr>
        <p:txBody>
          <a:bodyPr anchor="t" rtlCol="false" tIns="0" lIns="0" bIns="0" rIns="0">
            <a:spAutoFit/>
          </a:bodyPr>
          <a:lstStyle/>
          <a:p>
            <a:pPr algn="just">
              <a:lnSpc>
                <a:spcPts val="3320"/>
              </a:lnSpc>
            </a:pPr>
            <a:r>
              <a:rPr lang="en-US" sz="1897">
                <a:solidFill>
                  <a:srgbClr val="FFFFFF"/>
                </a:solidFill>
                <a:latin typeface="Canva Sans"/>
                <a:ea typeface="Canva Sans"/>
                <a:cs typeface="Canva Sans"/>
                <a:sym typeface="Canva Sans"/>
              </a:rPr>
              <a:t>122340013</a:t>
            </a:r>
          </a:p>
        </p:txBody>
      </p:sp>
      <p:sp>
        <p:nvSpPr>
          <p:cNvPr name="TextBox 27" id="27"/>
          <p:cNvSpPr txBox="true"/>
          <p:nvPr/>
        </p:nvSpPr>
        <p:spPr>
          <a:xfrm rot="0">
            <a:off x="11264123" y="1758457"/>
            <a:ext cx="1535462" cy="391340"/>
          </a:xfrm>
          <a:prstGeom prst="rect">
            <a:avLst/>
          </a:prstGeom>
        </p:spPr>
        <p:txBody>
          <a:bodyPr anchor="t" rtlCol="false" tIns="0" lIns="0" bIns="0" rIns="0">
            <a:spAutoFit/>
          </a:bodyPr>
          <a:lstStyle/>
          <a:p>
            <a:pPr algn="just">
              <a:lnSpc>
                <a:spcPts val="3320"/>
              </a:lnSpc>
            </a:pPr>
            <a:r>
              <a:rPr lang="en-US" sz="1897">
                <a:solidFill>
                  <a:srgbClr val="000000"/>
                </a:solidFill>
                <a:latin typeface="Canva Sans"/>
                <a:ea typeface="Canva Sans"/>
                <a:cs typeface="Canva Sans"/>
                <a:sym typeface="Canva Sans"/>
              </a:rPr>
              <a:t>121340027</a:t>
            </a:r>
          </a:p>
        </p:txBody>
      </p:sp>
      <p:sp>
        <p:nvSpPr>
          <p:cNvPr name="TextBox 28" id="28"/>
          <p:cNvSpPr txBox="true"/>
          <p:nvPr/>
        </p:nvSpPr>
        <p:spPr>
          <a:xfrm rot="0">
            <a:off x="7609558" y="3516075"/>
            <a:ext cx="1581051" cy="391340"/>
          </a:xfrm>
          <a:prstGeom prst="rect">
            <a:avLst/>
          </a:prstGeom>
        </p:spPr>
        <p:txBody>
          <a:bodyPr anchor="t" rtlCol="false" tIns="0" lIns="0" bIns="0" rIns="0">
            <a:spAutoFit/>
          </a:bodyPr>
          <a:lstStyle/>
          <a:p>
            <a:pPr algn="just">
              <a:lnSpc>
                <a:spcPts val="3320"/>
              </a:lnSpc>
            </a:pPr>
            <a:r>
              <a:rPr lang="en-US" sz="1897">
                <a:solidFill>
                  <a:srgbClr val="FFFFFF"/>
                </a:solidFill>
                <a:latin typeface="Canva Sans"/>
                <a:ea typeface="Canva Sans"/>
                <a:cs typeface="Canva Sans"/>
                <a:sym typeface="Canva Sans"/>
              </a:rPr>
              <a:t>122340004</a:t>
            </a:r>
          </a:p>
        </p:txBody>
      </p:sp>
      <p:sp>
        <p:nvSpPr>
          <p:cNvPr name="TextBox 29" id="29"/>
          <p:cNvSpPr txBox="true"/>
          <p:nvPr/>
        </p:nvSpPr>
        <p:spPr>
          <a:xfrm rot="0">
            <a:off x="14986501" y="1872757"/>
            <a:ext cx="2925326" cy="1957899"/>
          </a:xfrm>
          <a:prstGeom prst="rect">
            <a:avLst/>
          </a:prstGeom>
        </p:spPr>
        <p:txBody>
          <a:bodyPr anchor="t" rtlCol="false" tIns="0" lIns="0" bIns="0" rIns="0">
            <a:spAutoFit/>
          </a:bodyPr>
          <a:lstStyle/>
          <a:p>
            <a:pPr algn="l">
              <a:lnSpc>
                <a:spcPts val="4865"/>
              </a:lnSpc>
            </a:pPr>
            <a:r>
              <a:rPr lang="en-US" sz="4816" spc="-298" b="true">
                <a:solidFill>
                  <a:srgbClr val="000000"/>
                </a:solidFill>
                <a:latin typeface="Arial Bold"/>
                <a:ea typeface="Arial Bold"/>
                <a:cs typeface="Arial Bold"/>
                <a:sym typeface="Arial Bold"/>
              </a:rPr>
              <a:t>Fabian Prayata Anjora</a:t>
            </a:r>
          </a:p>
        </p:txBody>
      </p:sp>
      <p:sp>
        <p:nvSpPr>
          <p:cNvPr name="TextBox 30" id="30"/>
          <p:cNvSpPr txBox="true"/>
          <p:nvPr/>
        </p:nvSpPr>
        <p:spPr>
          <a:xfrm rot="0">
            <a:off x="15059554" y="3668871"/>
            <a:ext cx="1581051" cy="391340"/>
          </a:xfrm>
          <a:prstGeom prst="rect">
            <a:avLst/>
          </a:prstGeom>
        </p:spPr>
        <p:txBody>
          <a:bodyPr anchor="t" rtlCol="false" tIns="0" lIns="0" bIns="0" rIns="0">
            <a:spAutoFit/>
          </a:bodyPr>
          <a:lstStyle/>
          <a:p>
            <a:pPr algn="just">
              <a:lnSpc>
                <a:spcPts val="3320"/>
              </a:lnSpc>
            </a:pPr>
            <a:r>
              <a:rPr lang="en-US" sz="1897">
                <a:solidFill>
                  <a:srgbClr val="000000"/>
                </a:solidFill>
                <a:latin typeface="Canva Sans"/>
                <a:ea typeface="Canva Sans"/>
                <a:cs typeface="Canva Sans"/>
                <a:sym typeface="Canva Sans"/>
              </a:rPr>
              <a:t>122340047</a:t>
            </a:r>
          </a:p>
        </p:txBody>
      </p:sp>
      <p:grpSp>
        <p:nvGrpSpPr>
          <p:cNvPr name="Group 31" id="31"/>
          <p:cNvGrpSpPr/>
          <p:nvPr/>
        </p:nvGrpSpPr>
        <p:grpSpPr>
          <a:xfrm rot="0">
            <a:off x="2527039" y="-5425"/>
            <a:ext cx="16781375" cy="1034125"/>
            <a:chOff x="0" y="0"/>
            <a:chExt cx="4419786" cy="272362"/>
          </a:xfrm>
        </p:grpSpPr>
        <p:sp>
          <p:nvSpPr>
            <p:cNvPr name="Freeform 32" id="32"/>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33" id="33"/>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200034">
            <a:off x="1557008" y="9927494"/>
            <a:ext cx="18288000" cy="2006846"/>
            <a:chOff x="0" y="0"/>
            <a:chExt cx="4816593" cy="528552"/>
          </a:xfrm>
        </p:grpSpPr>
        <p:sp>
          <p:nvSpPr>
            <p:cNvPr name="Freeform 35" id="35"/>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36" id="36"/>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310517">
            <a:off x="-2792770" y="9873003"/>
            <a:ext cx="11057692" cy="2006846"/>
            <a:chOff x="0" y="0"/>
            <a:chExt cx="2912314" cy="528552"/>
          </a:xfrm>
        </p:grpSpPr>
        <p:sp>
          <p:nvSpPr>
            <p:cNvPr name="Freeform 38" id="38"/>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39" id="39"/>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114290">
            <a:off x="1798335" y="10034082"/>
            <a:ext cx="18288000" cy="2065438"/>
            <a:chOff x="0" y="0"/>
            <a:chExt cx="4816593" cy="543984"/>
          </a:xfrm>
        </p:grpSpPr>
        <p:sp>
          <p:nvSpPr>
            <p:cNvPr name="Freeform 41" id="41"/>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42" id="42"/>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134923">
            <a:off x="-2493449" y="10073735"/>
            <a:ext cx="11069925" cy="2916089"/>
            <a:chOff x="0" y="0"/>
            <a:chExt cx="2915536" cy="768023"/>
          </a:xfrm>
        </p:grpSpPr>
        <p:sp>
          <p:nvSpPr>
            <p:cNvPr name="Freeform 44" id="44"/>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45" id="45"/>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022466" y="-240"/>
            <a:ext cx="4633622" cy="1174856"/>
            <a:chOff x="0" y="0"/>
            <a:chExt cx="1276830" cy="323741"/>
          </a:xfrm>
        </p:grpSpPr>
        <p:sp>
          <p:nvSpPr>
            <p:cNvPr name="Freeform 47" id="47"/>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48" id="48"/>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16681573" y="222774"/>
            <a:ext cx="577727" cy="577727"/>
            <a:chOff x="0" y="0"/>
            <a:chExt cx="152158" cy="152158"/>
          </a:xfrm>
        </p:grpSpPr>
        <p:sp>
          <p:nvSpPr>
            <p:cNvPr name="Freeform 50" id="50"/>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51" id="51"/>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52" id="52"/>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3" id="53"/>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9"/>
            <a:stretch>
              <a:fillRect l="0" t="0" r="0" b="0"/>
            </a:stretch>
          </a:blipFill>
        </p:spPr>
      </p:sp>
      <p:sp>
        <p:nvSpPr>
          <p:cNvPr name="Freeform 54" id="54"/>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10"/>
            <a:stretch>
              <a:fillRect l="0" t="0" r="0" b="0"/>
            </a:stretch>
          </a:blipFill>
        </p:spPr>
      </p:sp>
      <p:sp>
        <p:nvSpPr>
          <p:cNvPr name="TextBox 55" id="55"/>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56" id="56"/>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57" id="57"/>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
        <p:nvSpPr>
          <p:cNvPr name="TextBox 58" id="58"/>
          <p:cNvSpPr txBox="true"/>
          <p:nvPr/>
        </p:nvSpPr>
        <p:spPr>
          <a:xfrm rot="0">
            <a:off x="3915021" y="1777507"/>
            <a:ext cx="1381653" cy="391340"/>
          </a:xfrm>
          <a:prstGeom prst="rect">
            <a:avLst/>
          </a:prstGeom>
        </p:spPr>
        <p:txBody>
          <a:bodyPr anchor="t" rtlCol="false" tIns="0" lIns="0" bIns="0" rIns="0">
            <a:spAutoFit/>
          </a:bodyPr>
          <a:lstStyle/>
          <a:p>
            <a:pPr algn="just">
              <a:lnSpc>
                <a:spcPts val="3320"/>
              </a:lnSpc>
            </a:pPr>
            <a:r>
              <a:rPr lang="en-US" sz="1897">
                <a:solidFill>
                  <a:srgbClr val="000000"/>
                </a:solidFill>
                <a:latin typeface="Canva Sans"/>
                <a:ea typeface="Canva Sans"/>
                <a:cs typeface="Canva Sans"/>
                <a:sym typeface="Canva Sans"/>
              </a:rPr>
              <a:t>122340046</a:t>
            </a:r>
          </a:p>
        </p:txBody>
      </p:sp>
      <p:grpSp>
        <p:nvGrpSpPr>
          <p:cNvPr name="Group 59" id="59"/>
          <p:cNvGrpSpPr/>
          <p:nvPr/>
        </p:nvGrpSpPr>
        <p:grpSpPr>
          <a:xfrm rot="0">
            <a:off x="7205694" y="-5425"/>
            <a:ext cx="1645703" cy="1034125"/>
            <a:chOff x="0" y="0"/>
            <a:chExt cx="433436" cy="272362"/>
          </a:xfrm>
        </p:grpSpPr>
        <p:sp>
          <p:nvSpPr>
            <p:cNvPr name="Freeform 60" id="60"/>
            <p:cNvSpPr/>
            <p:nvPr/>
          </p:nvSpPr>
          <p:spPr>
            <a:xfrm flipH="false" flipV="false" rot="0">
              <a:off x="0" y="0"/>
              <a:ext cx="433436" cy="272362"/>
            </a:xfrm>
            <a:custGeom>
              <a:avLst/>
              <a:gdLst/>
              <a:ahLst/>
              <a:cxnLst/>
              <a:rect r="r" b="b" t="t" l="l"/>
              <a:pathLst>
                <a:path h="272362" w="433436">
                  <a:moveTo>
                    <a:pt x="0" y="0"/>
                  </a:moveTo>
                  <a:lnTo>
                    <a:pt x="433436" y="0"/>
                  </a:lnTo>
                  <a:lnTo>
                    <a:pt x="43343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61" id="61"/>
            <p:cNvSpPr txBox="true"/>
            <p:nvPr/>
          </p:nvSpPr>
          <p:spPr>
            <a:xfrm>
              <a:off x="0" y="-38100"/>
              <a:ext cx="433436" cy="310462"/>
            </a:xfrm>
            <a:prstGeom prst="rect">
              <a:avLst/>
            </a:prstGeom>
          </p:spPr>
          <p:txBody>
            <a:bodyPr anchor="ctr" rtlCol="false" tIns="50800" lIns="50800" bIns="50800" rIns="50800"/>
            <a:lstStyle/>
            <a:p>
              <a:pPr algn="ctr">
                <a:lnSpc>
                  <a:spcPts val="2659"/>
                </a:lnSpc>
              </a:pPr>
            </a:p>
          </p:txBody>
        </p:sp>
      </p:grpSp>
      <p:sp>
        <p:nvSpPr>
          <p:cNvPr name="AutoShape 62" id="62"/>
          <p:cNvSpPr/>
          <p:nvPr/>
        </p:nvSpPr>
        <p:spPr>
          <a:xfrm>
            <a:off x="7215219" y="1038225"/>
            <a:ext cx="1636178" cy="5122"/>
          </a:xfrm>
          <a:prstGeom prst="line">
            <a:avLst/>
          </a:prstGeom>
          <a:ln cap="flat" w="47625">
            <a:solidFill>
              <a:srgbClr val="FFDE59"/>
            </a:solidFill>
            <a:prstDash val="solid"/>
            <a:headEnd type="none" len="sm" w="sm"/>
            <a:tailEnd type="none" len="sm" w="sm"/>
          </a:ln>
        </p:spPr>
      </p:sp>
      <p:grpSp>
        <p:nvGrpSpPr>
          <p:cNvPr name="Group 63" id="63"/>
          <p:cNvGrpSpPr/>
          <p:nvPr/>
        </p:nvGrpSpPr>
        <p:grpSpPr>
          <a:xfrm rot="0">
            <a:off x="14676013" y="222774"/>
            <a:ext cx="1902949" cy="577727"/>
            <a:chOff x="0" y="0"/>
            <a:chExt cx="2537265" cy="770302"/>
          </a:xfrm>
        </p:grpSpPr>
        <p:grpSp>
          <p:nvGrpSpPr>
            <p:cNvPr name="Group 64" id="64"/>
            <p:cNvGrpSpPr/>
            <p:nvPr/>
          </p:nvGrpSpPr>
          <p:grpSpPr>
            <a:xfrm rot="0">
              <a:off x="0" y="0"/>
              <a:ext cx="2537265" cy="770302"/>
              <a:chOff x="0" y="0"/>
              <a:chExt cx="501188" cy="152158"/>
            </a:xfrm>
          </p:grpSpPr>
          <p:sp>
            <p:nvSpPr>
              <p:cNvPr name="Freeform 65" id="65"/>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66" id="66"/>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67" id="67"/>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0"/>
            <a:ext cx="19509315" cy="10038101"/>
          </a:xfrm>
          <a:custGeom>
            <a:avLst/>
            <a:gdLst/>
            <a:ahLst/>
            <a:cxnLst/>
            <a:rect r="r" b="b" t="t" l="l"/>
            <a:pathLst>
              <a:path h="10038101" w="19509315">
                <a:moveTo>
                  <a:pt x="0" y="0"/>
                </a:moveTo>
                <a:lnTo>
                  <a:pt x="19509315" y="0"/>
                </a:lnTo>
                <a:lnTo>
                  <a:pt x="19509315" y="10038101"/>
                </a:lnTo>
                <a:lnTo>
                  <a:pt x="0" y="10038101"/>
                </a:lnTo>
                <a:lnTo>
                  <a:pt x="0" y="0"/>
                </a:lnTo>
                <a:close/>
              </a:path>
            </a:pathLst>
          </a:custGeom>
          <a:blipFill>
            <a:blip r:embed="rId2">
              <a:alphaModFix amt="30000"/>
            </a:blip>
            <a:stretch>
              <a:fillRect l="0" t="-7255" r="-4744" b="-7255"/>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sp>
        <p:nvSpPr>
          <p:cNvPr name="TextBox 38" id="38"/>
          <p:cNvSpPr txBox="true"/>
          <p:nvPr/>
        </p:nvSpPr>
        <p:spPr>
          <a:xfrm rot="0">
            <a:off x="577621" y="2097280"/>
            <a:ext cx="6067069" cy="2551957"/>
          </a:xfrm>
          <a:prstGeom prst="rect">
            <a:avLst/>
          </a:prstGeom>
        </p:spPr>
        <p:txBody>
          <a:bodyPr anchor="t" rtlCol="false" tIns="0" lIns="0" bIns="0" rIns="0">
            <a:spAutoFit/>
          </a:bodyPr>
          <a:lstStyle/>
          <a:p>
            <a:pPr algn="l">
              <a:lnSpc>
                <a:spcPts val="9782"/>
              </a:lnSpc>
            </a:pPr>
            <a:r>
              <a:rPr lang="en-US" sz="8084" b="true">
                <a:solidFill>
                  <a:srgbClr val="FFFFFF"/>
                </a:solidFill>
                <a:latin typeface="Poppins Semi-Bold"/>
                <a:ea typeface="Poppins Semi-Bold"/>
                <a:cs typeface="Poppins Semi-Bold"/>
                <a:sym typeface="Poppins Semi-Bold"/>
              </a:rPr>
              <a:t>Latar Belakang</a:t>
            </a:r>
          </a:p>
        </p:txBody>
      </p:sp>
      <p:sp>
        <p:nvSpPr>
          <p:cNvPr name="AutoShape 39" id="39"/>
          <p:cNvSpPr/>
          <p:nvPr/>
        </p:nvSpPr>
        <p:spPr>
          <a:xfrm flipV="true">
            <a:off x="5847181" y="2370672"/>
            <a:ext cx="0" cy="2113148"/>
          </a:xfrm>
          <a:prstGeom prst="line">
            <a:avLst/>
          </a:prstGeom>
          <a:ln cap="flat" w="85725">
            <a:solidFill>
              <a:srgbClr val="FFDE59"/>
            </a:solidFill>
            <a:prstDash val="solid"/>
            <a:headEnd type="none" len="sm" w="sm"/>
            <a:tailEnd type="none" len="sm" w="sm"/>
          </a:ln>
        </p:spPr>
      </p:sp>
      <p:grpSp>
        <p:nvGrpSpPr>
          <p:cNvPr name="Group 40" id="40"/>
          <p:cNvGrpSpPr/>
          <p:nvPr/>
        </p:nvGrpSpPr>
        <p:grpSpPr>
          <a:xfrm rot="0">
            <a:off x="642429" y="5019051"/>
            <a:ext cx="4798167" cy="2424137"/>
            <a:chOff x="0" y="0"/>
            <a:chExt cx="1326409" cy="670130"/>
          </a:xfrm>
        </p:grpSpPr>
        <p:sp>
          <p:nvSpPr>
            <p:cNvPr name="Freeform 41" id="41"/>
            <p:cNvSpPr/>
            <p:nvPr/>
          </p:nvSpPr>
          <p:spPr>
            <a:xfrm flipH="false" flipV="false" rot="0">
              <a:off x="0" y="0"/>
              <a:ext cx="1326409" cy="670130"/>
            </a:xfrm>
            <a:custGeom>
              <a:avLst/>
              <a:gdLst/>
              <a:ahLst/>
              <a:cxnLst/>
              <a:rect r="r" b="b" t="t" l="l"/>
              <a:pathLst>
                <a:path h="670130" w="1326409">
                  <a:moveTo>
                    <a:pt x="19362" y="0"/>
                  </a:moveTo>
                  <a:lnTo>
                    <a:pt x="1307047" y="0"/>
                  </a:lnTo>
                  <a:cubicBezTo>
                    <a:pt x="1312182" y="0"/>
                    <a:pt x="1317107" y="2040"/>
                    <a:pt x="1320738" y="5671"/>
                  </a:cubicBezTo>
                  <a:cubicBezTo>
                    <a:pt x="1324369" y="9302"/>
                    <a:pt x="1326409" y="14227"/>
                    <a:pt x="1326409" y="19362"/>
                  </a:cubicBezTo>
                  <a:lnTo>
                    <a:pt x="1326409" y="650768"/>
                  </a:lnTo>
                  <a:cubicBezTo>
                    <a:pt x="1326409" y="661462"/>
                    <a:pt x="1317740" y="670130"/>
                    <a:pt x="1307047" y="670130"/>
                  </a:cubicBezTo>
                  <a:lnTo>
                    <a:pt x="19362" y="670130"/>
                  </a:lnTo>
                  <a:cubicBezTo>
                    <a:pt x="14227" y="670130"/>
                    <a:pt x="9302" y="668090"/>
                    <a:pt x="5671" y="664459"/>
                  </a:cubicBezTo>
                  <a:cubicBezTo>
                    <a:pt x="2040" y="660828"/>
                    <a:pt x="0" y="655903"/>
                    <a:pt x="0" y="650768"/>
                  </a:cubicBezTo>
                  <a:lnTo>
                    <a:pt x="0" y="19362"/>
                  </a:lnTo>
                  <a:cubicBezTo>
                    <a:pt x="0" y="14227"/>
                    <a:pt x="2040" y="9302"/>
                    <a:pt x="5671" y="5671"/>
                  </a:cubicBezTo>
                  <a:cubicBezTo>
                    <a:pt x="9302" y="2040"/>
                    <a:pt x="14227" y="0"/>
                    <a:pt x="19362" y="0"/>
                  </a:cubicBezTo>
                  <a:close/>
                </a:path>
              </a:pathLst>
            </a:custGeom>
            <a:blipFill>
              <a:blip r:embed="rId9"/>
              <a:stretch>
                <a:fillRect l="0" t="-15936" r="0" b="-15936"/>
              </a:stretch>
            </a:blipFill>
            <a:ln cap="sq">
              <a:noFill/>
              <a:prstDash val="solid"/>
              <a:miter/>
            </a:ln>
          </p:spPr>
        </p:sp>
      </p:grpSp>
      <p:sp>
        <p:nvSpPr>
          <p:cNvPr name="TextBox 42" id="42"/>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3" id="43"/>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4" id="44"/>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
        <p:nvSpPr>
          <p:cNvPr name="TextBox 45" id="45"/>
          <p:cNvSpPr txBox="true"/>
          <p:nvPr/>
        </p:nvSpPr>
        <p:spPr>
          <a:xfrm rot="0">
            <a:off x="6251993" y="2977023"/>
            <a:ext cx="11474315" cy="4667251"/>
          </a:xfrm>
          <a:prstGeom prst="rect">
            <a:avLst/>
          </a:prstGeom>
        </p:spPr>
        <p:txBody>
          <a:bodyPr anchor="t" rtlCol="false" tIns="0" lIns="0" bIns="0" rIns="0">
            <a:spAutoFit/>
          </a:bodyPr>
          <a:lstStyle/>
          <a:p>
            <a:pPr algn="just">
              <a:lnSpc>
                <a:spcPts val="5399"/>
              </a:lnSpc>
            </a:pPr>
            <a:r>
              <a:rPr lang="en-US" sz="2999">
                <a:solidFill>
                  <a:srgbClr val="FFFFFF"/>
                </a:solidFill>
                <a:latin typeface="Open Sans"/>
                <a:ea typeface="Open Sans"/>
                <a:cs typeface="Open Sans"/>
                <a:sym typeface="Open Sans"/>
              </a:rPr>
              <a:t>      Kebutuhan energi global terus meningkat akibat pertumbuhan populasi dan industrialisasi, sementara sumber energi konvensional, terutama bahan bakar fosil masih digunakan. Serbuk gergaji kayu sengon adalah limbah yang sering dibuang, namun dapat diolah melalui proses gasifikasi untuk menghasilkan syngas—campuran gas yang terdiri dari karbon monoksida (CO), hidrogen (H2), dan metana (CH4).</a:t>
            </a:r>
            <a:r>
              <a:rPr lang="en-US" sz="2999">
                <a:solidFill>
                  <a:srgbClr val="FFFFFF"/>
                </a:solidFill>
                <a:latin typeface="Open Sans"/>
                <a:ea typeface="Open Sans"/>
                <a:cs typeface="Open Sans"/>
                <a:sym typeface="Open Sans"/>
              </a:rPr>
              <a:t> </a:t>
            </a:r>
          </a:p>
        </p:txBody>
      </p:sp>
      <p:grpSp>
        <p:nvGrpSpPr>
          <p:cNvPr name="Group 46" id="46"/>
          <p:cNvGrpSpPr/>
          <p:nvPr/>
        </p:nvGrpSpPr>
        <p:grpSpPr>
          <a:xfrm rot="0">
            <a:off x="14676013" y="222774"/>
            <a:ext cx="1902949" cy="577727"/>
            <a:chOff x="0" y="0"/>
            <a:chExt cx="2537265" cy="770302"/>
          </a:xfrm>
        </p:grpSpPr>
        <p:grpSp>
          <p:nvGrpSpPr>
            <p:cNvPr name="Group 47" id="47"/>
            <p:cNvGrpSpPr/>
            <p:nvPr/>
          </p:nvGrpSpPr>
          <p:grpSpPr>
            <a:xfrm rot="0">
              <a:off x="0" y="0"/>
              <a:ext cx="2537265" cy="770302"/>
              <a:chOff x="0" y="0"/>
              <a:chExt cx="501188" cy="152158"/>
            </a:xfrm>
          </p:grpSpPr>
          <p:sp>
            <p:nvSpPr>
              <p:cNvPr name="Freeform 48" id="48"/>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9" id="49"/>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0"/>
            <a:ext cx="19509315" cy="10038101"/>
          </a:xfrm>
          <a:custGeom>
            <a:avLst/>
            <a:gdLst/>
            <a:ahLst/>
            <a:cxnLst/>
            <a:rect r="r" b="b" t="t" l="l"/>
            <a:pathLst>
              <a:path h="10038101" w="19509315">
                <a:moveTo>
                  <a:pt x="0" y="0"/>
                </a:moveTo>
                <a:lnTo>
                  <a:pt x="19509315" y="0"/>
                </a:lnTo>
                <a:lnTo>
                  <a:pt x="19509315" y="10038101"/>
                </a:lnTo>
                <a:lnTo>
                  <a:pt x="0" y="10038101"/>
                </a:lnTo>
                <a:lnTo>
                  <a:pt x="0" y="0"/>
                </a:lnTo>
                <a:close/>
              </a:path>
            </a:pathLst>
          </a:custGeom>
          <a:blipFill>
            <a:blip r:embed="rId2">
              <a:alphaModFix amt="30000"/>
            </a:blip>
            <a:stretch>
              <a:fillRect l="0" t="-7255" r="-4744" b="-7255"/>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sp>
        <p:nvSpPr>
          <p:cNvPr name="TextBox 38" id="38"/>
          <p:cNvSpPr txBox="true"/>
          <p:nvPr/>
        </p:nvSpPr>
        <p:spPr>
          <a:xfrm rot="0">
            <a:off x="577621" y="2097280"/>
            <a:ext cx="6067069" cy="2551957"/>
          </a:xfrm>
          <a:prstGeom prst="rect">
            <a:avLst/>
          </a:prstGeom>
        </p:spPr>
        <p:txBody>
          <a:bodyPr anchor="t" rtlCol="false" tIns="0" lIns="0" bIns="0" rIns="0">
            <a:spAutoFit/>
          </a:bodyPr>
          <a:lstStyle/>
          <a:p>
            <a:pPr algn="l">
              <a:lnSpc>
                <a:spcPts val="9782"/>
              </a:lnSpc>
            </a:pPr>
            <a:r>
              <a:rPr lang="en-US" sz="8084" b="true">
                <a:solidFill>
                  <a:srgbClr val="FFFFFF"/>
                </a:solidFill>
                <a:latin typeface="Poppins Semi-Bold"/>
                <a:ea typeface="Poppins Semi-Bold"/>
                <a:cs typeface="Poppins Semi-Bold"/>
                <a:sym typeface="Poppins Semi-Bold"/>
              </a:rPr>
              <a:t>Latar Belakang</a:t>
            </a:r>
          </a:p>
        </p:txBody>
      </p:sp>
      <p:sp>
        <p:nvSpPr>
          <p:cNvPr name="AutoShape 39" id="39"/>
          <p:cNvSpPr/>
          <p:nvPr/>
        </p:nvSpPr>
        <p:spPr>
          <a:xfrm flipV="true">
            <a:off x="5847181" y="2370672"/>
            <a:ext cx="0" cy="2113148"/>
          </a:xfrm>
          <a:prstGeom prst="line">
            <a:avLst/>
          </a:prstGeom>
          <a:ln cap="flat" w="85725">
            <a:solidFill>
              <a:srgbClr val="FFDE59"/>
            </a:solidFill>
            <a:prstDash val="solid"/>
            <a:headEnd type="none" len="sm" w="sm"/>
            <a:tailEnd type="none" len="sm" w="sm"/>
          </a:ln>
        </p:spPr>
      </p:sp>
      <p:grpSp>
        <p:nvGrpSpPr>
          <p:cNvPr name="Group 40" id="40"/>
          <p:cNvGrpSpPr/>
          <p:nvPr/>
        </p:nvGrpSpPr>
        <p:grpSpPr>
          <a:xfrm rot="0">
            <a:off x="642429" y="5019051"/>
            <a:ext cx="4798167" cy="3204830"/>
            <a:chOff x="0" y="0"/>
            <a:chExt cx="1326409" cy="885946"/>
          </a:xfrm>
        </p:grpSpPr>
        <p:sp>
          <p:nvSpPr>
            <p:cNvPr name="Freeform 41" id="41"/>
            <p:cNvSpPr/>
            <p:nvPr/>
          </p:nvSpPr>
          <p:spPr>
            <a:xfrm flipH="false" flipV="false" rot="0">
              <a:off x="0" y="0"/>
              <a:ext cx="1326409" cy="885946"/>
            </a:xfrm>
            <a:custGeom>
              <a:avLst/>
              <a:gdLst/>
              <a:ahLst/>
              <a:cxnLst/>
              <a:rect r="r" b="b" t="t" l="l"/>
              <a:pathLst>
                <a:path h="885946" w="1326409">
                  <a:moveTo>
                    <a:pt x="19362" y="0"/>
                  </a:moveTo>
                  <a:lnTo>
                    <a:pt x="1307047" y="0"/>
                  </a:lnTo>
                  <a:cubicBezTo>
                    <a:pt x="1312182" y="0"/>
                    <a:pt x="1317107" y="2040"/>
                    <a:pt x="1320738" y="5671"/>
                  </a:cubicBezTo>
                  <a:cubicBezTo>
                    <a:pt x="1324369" y="9302"/>
                    <a:pt x="1326409" y="14227"/>
                    <a:pt x="1326409" y="19362"/>
                  </a:cubicBezTo>
                  <a:lnTo>
                    <a:pt x="1326409" y="866584"/>
                  </a:lnTo>
                  <a:cubicBezTo>
                    <a:pt x="1326409" y="871719"/>
                    <a:pt x="1324369" y="876644"/>
                    <a:pt x="1320738" y="880275"/>
                  </a:cubicBezTo>
                  <a:cubicBezTo>
                    <a:pt x="1317107" y="883906"/>
                    <a:pt x="1312182" y="885946"/>
                    <a:pt x="1307047" y="885946"/>
                  </a:cubicBezTo>
                  <a:lnTo>
                    <a:pt x="19362" y="885946"/>
                  </a:lnTo>
                  <a:cubicBezTo>
                    <a:pt x="14227" y="885946"/>
                    <a:pt x="9302" y="883906"/>
                    <a:pt x="5671" y="880275"/>
                  </a:cubicBezTo>
                  <a:cubicBezTo>
                    <a:pt x="2040" y="876644"/>
                    <a:pt x="0" y="871719"/>
                    <a:pt x="0" y="866584"/>
                  </a:cubicBezTo>
                  <a:lnTo>
                    <a:pt x="0" y="19362"/>
                  </a:lnTo>
                  <a:cubicBezTo>
                    <a:pt x="0" y="14227"/>
                    <a:pt x="2040" y="9302"/>
                    <a:pt x="5671" y="5671"/>
                  </a:cubicBezTo>
                  <a:cubicBezTo>
                    <a:pt x="9302" y="2040"/>
                    <a:pt x="14227" y="0"/>
                    <a:pt x="19362" y="0"/>
                  </a:cubicBezTo>
                  <a:close/>
                </a:path>
              </a:pathLst>
            </a:custGeom>
            <a:blipFill>
              <a:blip r:embed="rId9"/>
              <a:stretch>
                <a:fillRect l="-26401" t="0" r="-5612" b="-48235"/>
              </a:stretch>
            </a:blipFill>
            <a:ln cap="sq">
              <a:noFill/>
              <a:prstDash val="solid"/>
              <a:miter/>
            </a:ln>
          </p:spPr>
        </p:sp>
      </p:grpSp>
      <p:sp>
        <p:nvSpPr>
          <p:cNvPr name="TextBox 42" id="42"/>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3" id="43"/>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4" id="44"/>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
        <p:nvSpPr>
          <p:cNvPr name="TextBox 45" id="45"/>
          <p:cNvSpPr txBox="true"/>
          <p:nvPr/>
        </p:nvSpPr>
        <p:spPr>
          <a:xfrm rot="0">
            <a:off x="6251993" y="3254196"/>
            <a:ext cx="11497044" cy="4215478"/>
          </a:xfrm>
          <a:prstGeom prst="rect">
            <a:avLst/>
          </a:prstGeom>
        </p:spPr>
        <p:txBody>
          <a:bodyPr anchor="t" rtlCol="false" tIns="0" lIns="0" bIns="0" rIns="0">
            <a:spAutoFit/>
          </a:bodyPr>
          <a:lstStyle/>
          <a:p>
            <a:pPr algn="just" marL="578145" indent="-289073" lvl="1">
              <a:lnSpc>
                <a:spcPts val="4820"/>
              </a:lnSpc>
              <a:buFont typeface="Arial"/>
              <a:buChar char="•"/>
            </a:pPr>
            <a:r>
              <a:rPr lang="en-US" sz="2677">
                <a:solidFill>
                  <a:srgbClr val="FFFFFF"/>
                </a:solidFill>
                <a:latin typeface="Open Sans"/>
                <a:ea typeface="Open Sans"/>
                <a:cs typeface="Open Sans"/>
                <a:sym typeface="Open Sans"/>
              </a:rPr>
              <a:t>Pada tahun 2017, produksi kayu sengon di Indonesia mencapai 3,83 juta m2, yaitu 7,80% dari total produksi kayu. </a:t>
            </a:r>
          </a:p>
          <a:p>
            <a:pPr algn="just" marL="578145" indent="-289073" lvl="1">
              <a:lnSpc>
                <a:spcPts val="4820"/>
              </a:lnSpc>
              <a:buFont typeface="Arial"/>
              <a:buChar char="•"/>
            </a:pPr>
            <a:r>
              <a:rPr lang="en-US" sz="2677">
                <a:solidFill>
                  <a:srgbClr val="FFFFFF"/>
                </a:solidFill>
                <a:latin typeface="Open Sans"/>
                <a:ea typeface="Open Sans"/>
                <a:cs typeface="Open Sans"/>
                <a:sym typeface="Open Sans"/>
              </a:rPr>
              <a:t>Berdasarkan BPSI produksi kayu sengon bulat di Lampung sebesar 24.205,41 m2.</a:t>
            </a:r>
          </a:p>
          <a:p>
            <a:pPr algn="just" marL="578145" indent="-289073" lvl="1">
              <a:lnSpc>
                <a:spcPts val="4820"/>
              </a:lnSpc>
              <a:buFont typeface="Arial"/>
              <a:buChar char="•"/>
            </a:pPr>
            <a:r>
              <a:rPr lang="en-US" sz="2677">
                <a:solidFill>
                  <a:srgbClr val="FFFFFF"/>
                </a:solidFill>
                <a:latin typeface="Open Sans"/>
                <a:ea typeface="Open Sans"/>
                <a:cs typeface="Open Sans"/>
                <a:sym typeface="Open Sans"/>
              </a:rPr>
              <a:t>Berat Pohon sengon 1 pohon adalah 320 kg/m³ hingga 640 kg/m³ pada kadar air 15%</a:t>
            </a:r>
          </a:p>
          <a:p>
            <a:pPr algn="just" marL="578145" indent="-289073" lvl="1">
              <a:lnSpc>
                <a:spcPts val="4820"/>
              </a:lnSpc>
              <a:buFont typeface="Arial"/>
              <a:buChar char="•"/>
            </a:pPr>
            <a:r>
              <a:rPr lang="en-US" sz="2677">
                <a:solidFill>
                  <a:srgbClr val="FFFFFF"/>
                </a:solidFill>
                <a:latin typeface="Open Sans"/>
                <a:ea typeface="Open Sans"/>
                <a:cs typeface="Open Sans"/>
                <a:sym typeface="Open Sans"/>
              </a:rPr>
              <a:t>Jumlah Pohon dilampung = 24.205,41 m2*1800 = 25.569.738</a:t>
            </a:r>
            <a:r>
              <a:rPr lang="en-US" sz="2677">
                <a:solidFill>
                  <a:srgbClr val="FFFFFF"/>
                </a:solidFill>
                <a:latin typeface="Open Sans"/>
                <a:ea typeface="Open Sans"/>
                <a:cs typeface="Open Sans"/>
                <a:sym typeface="Open Sans"/>
              </a:rPr>
              <a:t> Pohon</a:t>
            </a:r>
          </a:p>
        </p:txBody>
      </p:sp>
      <p:grpSp>
        <p:nvGrpSpPr>
          <p:cNvPr name="Group 46" id="46"/>
          <p:cNvGrpSpPr/>
          <p:nvPr/>
        </p:nvGrpSpPr>
        <p:grpSpPr>
          <a:xfrm rot="0">
            <a:off x="14676013" y="222774"/>
            <a:ext cx="1902949" cy="577727"/>
            <a:chOff x="0" y="0"/>
            <a:chExt cx="2537265" cy="770302"/>
          </a:xfrm>
        </p:grpSpPr>
        <p:grpSp>
          <p:nvGrpSpPr>
            <p:cNvPr name="Group 47" id="47"/>
            <p:cNvGrpSpPr/>
            <p:nvPr/>
          </p:nvGrpSpPr>
          <p:grpSpPr>
            <a:xfrm rot="0">
              <a:off x="0" y="0"/>
              <a:ext cx="2537265" cy="770302"/>
              <a:chOff x="0" y="0"/>
              <a:chExt cx="501188" cy="152158"/>
            </a:xfrm>
          </p:grpSpPr>
          <p:sp>
            <p:nvSpPr>
              <p:cNvPr name="Freeform 48" id="48"/>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9" id="49"/>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0"/>
            <a:ext cx="19509315" cy="10038101"/>
          </a:xfrm>
          <a:custGeom>
            <a:avLst/>
            <a:gdLst/>
            <a:ahLst/>
            <a:cxnLst/>
            <a:rect r="r" b="b" t="t" l="l"/>
            <a:pathLst>
              <a:path h="10038101" w="19509315">
                <a:moveTo>
                  <a:pt x="0" y="0"/>
                </a:moveTo>
                <a:lnTo>
                  <a:pt x="19509315" y="0"/>
                </a:lnTo>
                <a:lnTo>
                  <a:pt x="19509315" y="10038101"/>
                </a:lnTo>
                <a:lnTo>
                  <a:pt x="0" y="10038101"/>
                </a:lnTo>
                <a:lnTo>
                  <a:pt x="0" y="0"/>
                </a:lnTo>
                <a:close/>
              </a:path>
            </a:pathLst>
          </a:custGeom>
          <a:blipFill>
            <a:blip r:embed="rId2">
              <a:alphaModFix amt="30000"/>
            </a:blip>
            <a:stretch>
              <a:fillRect l="0" t="-7255" r="-4744" b="-7255"/>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sp>
        <p:nvSpPr>
          <p:cNvPr name="TextBox 38" id="38"/>
          <p:cNvSpPr txBox="true"/>
          <p:nvPr/>
        </p:nvSpPr>
        <p:spPr>
          <a:xfrm rot="0">
            <a:off x="8629423" y="1700212"/>
            <a:ext cx="9310232" cy="1114182"/>
          </a:xfrm>
          <a:prstGeom prst="rect">
            <a:avLst/>
          </a:prstGeom>
        </p:spPr>
        <p:txBody>
          <a:bodyPr anchor="t" rtlCol="false" tIns="0" lIns="0" bIns="0" rIns="0">
            <a:spAutoFit/>
          </a:bodyPr>
          <a:lstStyle/>
          <a:p>
            <a:pPr algn="r">
              <a:lnSpc>
                <a:spcPts val="8268"/>
              </a:lnSpc>
            </a:pPr>
            <a:r>
              <a:rPr lang="en-US" b="true" sz="6833">
                <a:solidFill>
                  <a:srgbClr val="FFFFFF"/>
                </a:solidFill>
                <a:latin typeface="Poppins Semi-Bold"/>
                <a:ea typeface="Poppins Semi-Bold"/>
                <a:cs typeface="Poppins Semi-Bold"/>
                <a:sym typeface="Poppins Semi-Bold"/>
              </a:rPr>
              <a:t>Perhitungan Limbah</a:t>
            </a:r>
          </a:p>
        </p:txBody>
      </p:sp>
      <p:sp>
        <p:nvSpPr>
          <p:cNvPr name="AutoShape 39" id="39"/>
          <p:cNvSpPr/>
          <p:nvPr/>
        </p:nvSpPr>
        <p:spPr>
          <a:xfrm flipH="true">
            <a:off x="10351708" y="3019182"/>
            <a:ext cx="9763901" cy="0"/>
          </a:xfrm>
          <a:prstGeom prst="line">
            <a:avLst/>
          </a:prstGeom>
          <a:ln cap="flat" w="85725">
            <a:solidFill>
              <a:srgbClr val="FFDE59"/>
            </a:solidFill>
            <a:prstDash val="solid"/>
            <a:headEnd type="none" len="sm" w="sm"/>
            <a:tailEnd type="none" len="sm" w="sm"/>
          </a:ln>
        </p:spPr>
      </p:sp>
      <p:sp>
        <p:nvSpPr>
          <p:cNvPr name="TextBox 40" id="40"/>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1" id="41"/>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2" id="42"/>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grpSp>
        <p:nvGrpSpPr>
          <p:cNvPr name="Group 43" id="43"/>
          <p:cNvGrpSpPr/>
          <p:nvPr/>
        </p:nvGrpSpPr>
        <p:grpSpPr>
          <a:xfrm rot="0">
            <a:off x="14676013" y="222774"/>
            <a:ext cx="1902949" cy="577727"/>
            <a:chOff x="0" y="0"/>
            <a:chExt cx="2537265" cy="770302"/>
          </a:xfrm>
        </p:grpSpPr>
        <p:grpSp>
          <p:nvGrpSpPr>
            <p:cNvPr name="Group 44" id="44"/>
            <p:cNvGrpSpPr/>
            <p:nvPr/>
          </p:nvGrpSpPr>
          <p:grpSpPr>
            <a:xfrm rot="0">
              <a:off x="0" y="0"/>
              <a:ext cx="2537265" cy="770302"/>
              <a:chOff x="0" y="0"/>
              <a:chExt cx="501188" cy="152158"/>
            </a:xfrm>
          </p:grpSpPr>
          <p:sp>
            <p:nvSpPr>
              <p:cNvPr name="Freeform 45" id="45"/>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6" id="46"/>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TextBox 48" id="48"/>
          <p:cNvSpPr txBox="true"/>
          <p:nvPr/>
        </p:nvSpPr>
        <p:spPr>
          <a:xfrm rot="0">
            <a:off x="374849" y="3664790"/>
            <a:ext cx="17538301" cy="4116800"/>
          </a:xfrm>
          <a:prstGeom prst="rect">
            <a:avLst/>
          </a:prstGeom>
        </p:spPr>
        <p:txBody>
          <a:bodyPr anchor="t" rtlCol="false" tIns="0" lIns="0" bIns="0" rIns="0">
            <a:spAutoFit/>
          </a:bodyPr>
          <a:lstStyle/>
          <a:p>
            <a:pPr algn="just" marL="567242" indent="-283621" lvl="1">
              <a:lnSpc>
                <a:spcPts val="4729"/>
              </a:lnSpc>
              <a:buFont typeface="Arial"/>
              <a:buChar char="•"/>
            </a:pPr>
            <a:r>
              <a:rPr lang="en-US" sz="2627">
                <a:solidFill>
                  <a:srgbClr val="FFFFFF"/>
                </a:solidFill>
                <a:latin typeface="Open Sans"/>
                <a:ea typeface="Open Sans"/>
                <a:cs typeface="Open Sans"/>
                <a:sym typeface="Open Sans"/>
              </a:rPr>
              <a:t>Dengan berat jenis kayu sengon 320 kg/m3, maka berat kayu dari pohon tersebut adalah 0.26 m3 * 320 kg/m3 = 83.2 kg. maka limbah yang dihasilkan adalah sekitar 45% * 83.2 kg = 37,44 kg.</a:t>
            </a:r>
          </a:p>
          <a:p>
            <a:pPr algn="just" marL="567242" indent="-283621" lvl="1">
              <a:lnSpc>
                <a:spcPts val="4729"/>
              </a:lnSpc>
              <a:buFont typeface="Arial"/>
              <a:buChar char="•"/>
            </a:pPr>
            <a:r>
              <a:rPr lang="en-US" sz="2627">
                <a:solidFill>
                  <a:srgbClr val="FFFFFF"/>
                </a:solidFill>
                <a:latin typeface="Open Sans"/>
                <a:ea typeface="Open Sans"/>
                <a:cs typeface="Open Sans"/>
                <a:sym typeface="Open Sans"/>
              </a:rPr>
              <a:t>Dengan berat jenis kayu sengon 640 kg/m3, maka berat kayu dari pohon tersebut adalah 0.26 m3 * 640 kg/m3 = 166,4 kg. limbah yang dihasilkan adalah sekitar 45% * 166,4 kg = 74,88 kg.</a:t>
            </a:r>
          </a:p>
          <a:p>
            <a:pPr algn="just" marL="567242" indent="-283621" lvl="1">
              <a:lnSpc>
                <a:spcPts val="4729"/>
              </a:lnSpc>
              <a:buFont typeface="Arial"/>
              <a:buChar char="•"/>
            </a:pPr>
            <a:r>
              <a:rPr lang="en-US" sz="2627">
                <a:solidFill>
                  <a:srgbClr val="FFFFFF"/>
                </a:solidFill>
                <a:latin typeface="Open Sans"/>
                <a:ea typeface="Open Sans"/>
                <a:cs typeface="Open Sans"/>
                <a:sym typeface="Open Sans"/>
              </a:rPr>
              <a:t>Maka Jumlah limbah yang dihasilkan adalah = 25.569.738*166,4 Kg = 4,2 Ton (Berat 640 Kg/m3)</a:t>
            </a:r>
          </a:p>
          <a:p>
            <a:pPr algn="just" marL="567242" indent="-283621" lvl="1">
              <a:lnSpc>
                <a:spcPts val="4729"/>
              </a:lnSpc>
              <a:buFont typeface="Arial"/>
              <a:buChar char="•"/>
            </a:pPr>
            <a:r>
              <a:rPr lang="en-US" sz="2627">
                <a:solidFill>
                  <a:srgbClr val="FFFFFF"/>
                </a:solidFill>
                <a:latin typeface="Open Sans"/>
                <a:ea typeface="Open Sans"/>
                <a:cs typeface="Open Sans"/>
                <a:sym typeface="Open Sans"/>
              </a:rPr>
              <a:t>Maka Jumlah limbah yang dihasilkan adalah = 25.569.738*74,88 Kg = 1,9 Ton (Berat 320 Kg/m3)</a:t>
            </a:r>
          </a:p>
          <a:p>
            <a:pPr algn="just" marL="567242" indent="-283621" lvl="1">
              <a:lnSpc>
                <a:spcPts val="4729"/>
              </a:lnSpc>
              <a:buFont typeface="Arial"/>
              <a:buChar char="•"/>
            </a:pPr>
            <a:r>
              <a:rPr lang="en-US" sz="2627">
                <a:solidFill>
                  <a:srgbClr val="FFFFFF"/>
                </a:solidFill>
                <a:latin typeface="Open Sans"/>
                <a:ea typeface="Open Sans"/>
                <a:cs typeface="Open Sans"/>
                <a:sym typeface="Open Sans"/>
              </a:rPr>
              <a:t>Limbah serbuk pohon sengon lampung adalah 1,9 ton hingga 4,2 ton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0"/>
            <a:ext cx="19509315" cy="10038101"/>
          </a:xfrm>
          <a:custGeom>
            <a:avLst/>
            <a:gdLst/>
            <a:ahLst/>
            <a:cxnLst/>
            <a:rect r="r" b="b" t="t" l="l"/>
            <a:pathLst>
              <a:path h="10038101" w="19509315">
                <a:moveTo>
                  <a:pt x="0" y="0"/>
                </a:moveTo>
                <a:lnTo>
                  <a:pt x="19509315" y="0"/>
                </a:lnTo>
                <a:lnTo>
                  <a:pt x="19509315" y="10038101"/>
                </a:lnTo>
                <a:lnTo>
                  <a:pt x="0" y="10038101"/>
                </a:lnTo>
                <a:lnTo>
                  <a:pt x="0" y="0"/>
                </a:lnTo>
                <a:close/>
              </a:path>
            </a:pathLst>
          </a:custGeom>
          <a:blipFill>
            <a:blip r:embed="rId2">
              <a:alphaModFix amt="30000"/>
            </a:blip>
            <a:stretch>
              <a:fillRect l="0" t="-7255" r="-4744" b="-7255"/>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sp>
        <p:nvSpPr>
          <p:cNvPr name="TextBox 38" id="38"/>
          <p:cNvSpPr txBox="true"/>
          <p:nvPr/>
        </p:nvSpPr>
        <p:spPr>
          <a:xfrm rot="0">
            <a:off x="12422032" y="1608525"/>
            <a:ext cx="5301833" cy="2586998"/>
          </a:xfrm>
          <a:prstGeom prst="rect">
            <a:avLst/>
          </a:prstGeom>
        </p:spPr>
        <p:txBody>
          <a:bodyPr anchor="t" rtlCol="false" tIns="0" lIns="0" bIns="0" rIns="0">
            <a:spAutoFit/>
          </a:bodyPr>
          <a:lstStyle/>
          <a:p>
            <a:pPr algn="r">
              <a:lnSpc>
                <a:spcPts val="9921"/>
              </a:lnSpc>
            </a:pPr>
            <a:r>
              <a:rPr lang="en-US" b="true" sz="8199">
                <a:solidFill>
                  <a:srgbClr val="FFFFFF"/>
                </a:solidFill>
                <a:latin typeface="Poppins Semi-Bold"/>
                <a:ea typeface="Poppins Semi-Bold"/>
                <a:cs typeface="Poppins Semi-Bold"/>
                <a:sym typeface="Poppins Semi-Bold"/>
              </a:rPr>
              <a:t>Rumusan Masalah</a:t>
            </a:r>
          </a:p>
        </p:txBody>
      </p:sp>
      <p:sp>
        <p:nvSpPr>
          <p:cNvPr name="TextBox 39" id="39"/>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0" id="40"/>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1" id="41"/>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grpSp>
        <p:nvGrpSpPr>
          <p:cNvPr name="Group 42" id="42"/>
          <p:cNvGrpSpPr/>
          <p:nvPr/>
        </p:nvGrpSpPr>
        <p:grpSpPr>
          <a:xfrm rot="0">
            <a:off x="14676013" y="222774"/>
            <a:ext cx="1902949" cy="577727"/>
            <a:chOff x="0" y="0"/>
            <a:chExt cx="2537265" cy="770302"/>
          </a:xfrm>
        </p:grpSpPr>
        <p:grpSp>
          <p:nvGrpSpPr>
            <p:cNvPr name="Group 43" id="43"/>
            <p:cNvGrpSpPr/>
            <p:nvPr/>
          </p:nvGrpSpPr>
          <p:grpSpPr>
            <a:xfrm rot="0">
              <a:off x="0" y="0"/>
              <a:ext cx="2537265" cy="770302"/>
              <a:chOff x="0" y="0"/>
              <a:chExt cx="501188" cy="152158"/>
            </a:xfrm>
          </p:grpSpPr>
          <p:sp>
            <p:nvSpPr>
              <p:cNvPr name="Freeform 44" id="44"/>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5" id="45"/>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47" id="47"/>
          <p:cNvSpPr/>
          <p:nvPr/>
        </p:nvSpPr>
        <p:spPr>
          <a:xfrm flipV="true">
            <a:off x="12379170" y="1888313"/>
            <a:ext cx="0" cy="2113148"/>
          </a:xfrm>
          <a:prstGeom prst="line">
            <a:avLst/>
          </a:prstGeom>
          <a:ln cap="flat" w="85725">
            <a:solidFill>
              <a:srgbClr val="FFDE59"/>
            </a:solidFill>
            <a:prstDash val="solid"/>
            <a:headEnd type="none" len="sm" w="sm"/>
            <a:tailEnd type="none" len="sm" w="sm"/>
          </a:ln>
        </p:spPr>
      </p:sp>
      <p:sp>
        <p:nvSpPr>
          <p:cNvPr name="TextBox 48" id="48"/>
          <p:cNvSpPr txBox="true"/>
          <p:nvPr/>
        </p:nvSpPr>
        <p:spPr>
          <a:xfrm rot="0">
            <a:off x="604524" y="2864192"/>
            <a:ext cx="11153981" cy="4824165"/>
          </a:xfrm>
          <a:prstGeom prst="rect">
            <a:avLst/>
          </a:prstGeom>
        </p:spPr>
        <p:txBody>
          <a:bodyPr anchor="t" rtlCol="false" tIns="0" lIns="0" bIns="0" rIns="0">
            <a:spAutoFit/>
          </a:bodyPr>
          <a:lstStyle/>
          <a:p>
            <a:pPr algn="just" marL="581994" indent="-290997" lvl="1">
              <a:lnSpc>
                <a:spcPts val="4852"/>
              </a:lnSpc>
              <a:buAutoNum type="arabicPeriod" startAt="1"/>
            </a:pPr>
            <a:r>
              <a:rPr lang="en-US" sz="2695">
                <a:solidFill>
                  <a:srgbClr val="FFFFFF"/>
                </a:solidFill>
                <a:latin typeface="Open Sans"/>
                <a:ea typeface="Open Sans"/>
                <a:cs typeface="Open Sans"/>
                <a:sym typeface="Open Sans"/>
              </a:rPr>
              <a:t>Bagaimana proses pengolahan limbah kayu sengon menjadi syngas?</a:t>
            </a:r>
          </a:p>
          <a:p>
            <a:pPr algn="just" marL="581994" indent="-290997" lvl="1">
              <a:lnSpc>
                <a:spcPts val="4852"/>
              </a:lnSpc>
              <a:buAutoNum type="arabicPeriod" startAt="1"/>
            </a:pPr>
            <a:r>
              <a:rPr lang="en-US" sz="2695">
                <a:solidFill>
                  <a:srgbClr val="FFFFFF"/>
                </a:solidFill>
                <a:latin typeface="Open Sans"/>
                <a:ea typeface="Open Sans"/>
                <a:cs typeface="Open Sans"/>
                <a:sym typeface="Open Sans"/>
              </a:rPr>
              <a:t>Bagaimana tahapan mengonversi limbah kayu sengon menjadi syngas?</a:t>
            </a:r>
          </a:p>
          <a:p>
            <a:pPr algn="just" marL="581994" indent="-290997" lvl="1">
              <a:lnSpc>
                <a:spcPts val="4852"/>
              </a:lnSpc>
              <a:buAutoNum type="arabicPeriod" startAt="1"/>
            </a:pPr>
            <a:r>
              <a:rPr lang="en-US" sz="2695">
                <a:solidFill>
                  <a:srgbClr val="FFFFFF"/>
                </a:solidFill>
                <a:latin typeface="Open Sans"/>
                <a:ea typeface="Open Sans"/>
                <a:cs typeface="Open Sans"/>
                <a:sym typeface="Open Sans"/>
              </a:rPr>
              <a:t>Bagaimana metode yang dapat digunakan untuk mengoptimalkan konversi limbah kayu sengon menjadi syngas?</a:t>
            </a:r>
          </a:p>
          <a:p>
            <a:pPr algn="just" marL="581994" indent="-290997" lvl="1">
              <a:lnSpc>
                <a:spcPts val="4852"/>
              </a:lnSpc>
              <a:buAutoNum type="arabicPeriod" startAt="1"/>
            </a:pPr>
            <a:r>
              <a:rPr lang="en-US" sz="2695">
                <a:solidFill>
                  <a:srgbClr val="FFFFFF"/>
                </a:solidFill>
                <a:latin typeface="Open Sans"/>
                <a:ea typeface="Open Sans"/>
                <a:cs typeface="Open Sans"/>
                <a:sym typeface="Open Sans"/>
              </a:rPr>
              <a:t>Bagaimana tantangan dalam penerapan syngas dari limbah kayu sengon?</a:t>
            </a:r>
          </a:p>
        </p:txBody>
      </p:sp>
      <p:sp>
        <p:nvSpPr>
          <p:cNvPr name="Freeform 49" id="49"/>
          <p:cNvSpPr/>
          <p:nvPr/>
        </p:nvSpPr>
        <p:spPr>
          <a:xfrm flipH="false" flipV="false" rot="0">
            <a:off x="12701478" y="4761681"/>
            <a:ext cx="6054320" cy="7070738"/>
          </a:xfrm>
          <a:custGeom>
            <a:avLst/>
            <a:gdLst/>
            <a:ahLst/>
            <a:cxnLst/>
            <a:rect r="r" b="b" t="t" l="l"/>
            <a:pathLst>
              <a:path h="7070738" w="6054320">
                <a:moveTo>
                  <a:pt x="0" y="0"/>
                </a:moveTo>
                <a:lnTo>
                  <a:pt x="6054320" y="0"/>
                </a:lnTo>
                <a:lnTo>
                  <a:pt x="6054320" y="7070738"/>
                </a:lnTo>
                <a:lnTo>
                  <a:pt x="0" y="70707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820411" y="0"/>
            <a:ext cx="19509315" cy="10038101"/>
          </a:xfrm>
          <a:custGeom>
            <a:avLst/>
            <a:gdLst/>
            <a:ahLst/>
            <a:cxnLst/>
            <a:rect r="r" b="b" t="t" l="l"/>
            <a:pathLst>
              <a:path h="10038101" w="19509315">
                <a:moveTo>
                  <a:pt x="0" y="0"/>
                </a:moveTo>
                <a:lnTo>
                  <a:pt x="19509315" y="0"/>
                </a:lnTo>
                <a:lnTo>
                  <a:pt x="19509315" y="10038101"/>
                </a:lnTo>
                <a:lnTo>
                  <a:pt x="0" y="10038101"/>
                </a:lnTo>
                <a:lnTo>
                  <a:pt x="0" y="0"/>
                </a:lnTo>
                <a:close/>
              </a:path>
            </a:pathLst>
          </a:custGeom>
          <a:blipFill>
            <a:blip r:embed="rId2">
              <a:alphaModFix amt="30000"/>
            </a:blip>
            <a:stretch>
              <a:fillRect l="0" t="-7255" r="-4744" b="-7255"/>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200034">
            <a:off x="1557008" y="9927494"/>
            <a:ext cx="18288000" cy="2006846"/>
            <a:chOff x="0" y="0"/>
            <a:chExt cx="4816593" cy="528552"/>
          </a:xfrm>
        </p:grpSpPr>
        <p:sp>
          <p:nvSpPr>
            <p:cNvPr name="Freeform 14" id="14"/>
            <p:cNvSpPr/>
            <p:nvPr/>
          </p:nvSpPr>
          <p:spPr>
            <a:xfrm flipH="false" flipV="false" rot="0">
              <a:off x="0" y="0"/>
              <a:ext cx="4816592" cy="528552"/>
            </a:xfrm>
            <a:custGeom>
              <a:avLst/>
              <a:gdLst/>
              <a:ahLst/>
              <a:cxnLst/>
              <a:rect r="r" b="b" t="t" l="l"/>
              <a:pathLst>
                <a:path h="528552" w="4816592">
                  <a:moveTo>
                    <a:pt x="0" y="0"/>
                  </a:moveTo>
                  <a:lnTo>
                    <a:pt x="4816592" y="0"/>
                  </a:lnTo>
                  <a:lnTo>
                    <a:pt x="4816592" y="528552"/>
                  </a:lnTo>
                  <a:lnTo>
                    <a:pt x="0" y="528552"/>
                  </a:lnTo>
                  <a:close/>
                </a:path>
              </a:pathLst>
            </a:custGeom>
            <a:solidFill>
              <a:srgbClr val="FFDE59"/>
            </a:solidFill>
          </p:spPr>
        </p:sp>
        <p:sp>
          <p:nvSpPr>
            <p:cNvPr name="TextBox 15" id="15"/>
            <p:cNvSpPr txBox="true"/>
            <p:nvPr/>
          </p:nvSpPr>
          <p:spPr>
            <a:xfrm>
              <a:off x="0" y="-38100"/>
              <a:ext cx="4816593" cy="56665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310517">
            <a:off x="-2792770" y="9873003"/>
            <a:ext cx="11057692" cy="2006846"/>
            <a:chOff x="0" y="0"/>
            <a:chExt cx="2912314" cy="528552"/>
          </a:xfrm>
        </p:grpSpPr>
        <p:sp>
          <p:nvSpPr>
            <p:cNvPr name="Freeform 17" id="17"/>
            <p:cNvSpPr/>
            <p:nvPr/>
          </p:nvSpPr>
          <p:spPr>
            <a:xfrm flipH="false" flipV="false" rot="0">
              <a:off x="0" y="0"/>
              <a:ext cx="2912314" cy="528552"/>
            </a:xfrm>
            <a:custGeom>
              <a:avLst/>
              <a:gdLst/>
              <a:ahLst/>
              <a:cxnLst/>
              <a:rect r="r" b="b" t="t" l="l"/>
              <a:pathLst>
                <a:path h="528552" w="2912314">
                  <a:moveTo>
                    <a:pt x="0" y="0"/>
                  </a:moveTo>
                  <a:lnTo>
                    <a:pt x="2912314" y="0"/>
                  </a:lnTo>
                  <a:lnTo>
                    <a:pt x="2912314" y="528552"/>
                  </a:lnTo>
                  <a:lnTo>
                    <a:pt x="0" y="528552"/>
                  </a:lnTo>
                  <a:close/>
                </a:path>
              </a:pathLst>
            </a:custGeom>
            <a:solidFill>
              <a:srgbClr val="FFDE59"/>
            </a:solidFill>
          </p:spPr>
        </p:sp>
        <p:sp>
          <p:nvSpPr>
            <p:cNvPr name="TextBox 18" id="18"/>
            <p:cNvSpPr txBox="true"/>
            <p:nvPr/>
          </p:nvSpPr>
          <p:spPr>
            <a:xfrm>
              <a:off x="0" y="-38100"/>
              <a:ext cx="2912314" cy="566652"/>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114290">
            <a:off x="1798335" y="10034082"/>
            <a:ext cx="18288000" cy="2065438"/>
            <a:chOff x="0" y="0"/>
            <a:chExt cx="4816593" cy="543984"/>
          </a:xfrm>
        </p:grpSpPr>
        <p:sp>
          <p:nvSpPr>
            <p:cNvPr name="Freeform 20" id="20"/>
            <p:cNvSpPr/>
            <p:nvPr/>
          </p:nvSpPr>
          <p:spPr>
            <a:xfrm flipH="false" flipV="false" rot="0">
              <a:off x="0" y="0"/>
              <a:ext cx="4816592" cy="543984"/>
            </a:xfrm>
            <a:custGeom>
              <a:avLst/>
              <a:gdLst/>
              <a:ahLst/>
              <a:cxnLst/>
              <a:rect r="r" b="b" t="t" l="l"/>
              <a:pathLst>
                <a:path h="543984" w="4816592">
                  <a:moveTo>
                    <a:pt x="0" y="0"/>
                  </a:moveTo>
                  <a:lnTo>
                    <a:pt x="4816592" y="0"/>
                  </a:lnTo>
                  <a:lnTo>
                    <a:pt x="4816592" y="543984"/>
                  </a:lnTo>
                  <a:lnTo>
                    <a:pt x="0" y="543984"/>
                  </a:lnTo>
                  <a:close/>
                </a:path>
              </a:pathLst>
            </a:custGeom>
            <a:solidFill>
              <a:srgbClr val="FFFFFF"/>
            </a:solidFill>
          </p:spPr>
        </p:sp>
        <p:sp>
          <p:nvSpPr>
            <p:cNvPr name="TextBox 21" id="21"/>
            <p:cNvSpPr txBox="true"/>
            <p:nvPr/>
          </p:nvSpPr>
          <p:spPr>
            <a:xfrm>
              <a:off x="0" y="-38100"/>
              <a:ext cx="4816593" cy="58208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134923">
            <a:off x="-2493449" y="10073735"/>
            <a:ext cx="11069925" cy="2916089"/>
            <a:chOff x="0" y="0"/>
            <a:chExt cx="2915536" cy="768023"/>
          </a:xfrm>
        </p:grpSpPr>
        <p:sp>
          <p:nvSpPr>
            <p:cNvPr name="Freeform 23" id="23"/>
            <p:cNvSpPr/>
            <p:nvPr/>
          </p:nvSpPr>
          <p:spPr>
            <a:xfrm flipH="false" flipV="false" rot="0">
              <a:off x="0" y="0"/>
              <a:ext cx="2915536" cy="768023"/>
            </a:xfrm>
            <a:custGeom>
              <a:avLst/>
              <a:gdLst/>
              <a:ahLst/>
              <a:cxnLst/>
              <a:rect r="r" b="b" t="t" l="l"/>
              <a:pathLst>
                <a:path h="768023" w="2915536">
                  <a:moveTo>
                    <a:pt x="0" y="0"/>
                  </a:moveTo>
                  <a:lnTo>
                    <a:pt x="2915536" y="0"/>
                  </a:lnTo>
                  <a:lnTo>
                    <a:pt x="2915536" y="768023"/>
                  </a:lnTo>
                  <a:lnTo>
                    <a:pt x="0" y="768023"/>
                  </a:lnTo>
                  <a:close/>
                </a:path>
              </a:pathLst>
            </a:custGeom>
            <a:solidFill>
              <a:srgbClr val="FFFFFF"/>
            </a:solidFill>
          </p:spPr>
        </p:sp>
        <p:sp>
          <p:nvSpPr>
            <p:cNvPr name="TextBox 24" id="24"/>
            <p:cNvSpPr txBox="true"/>
            <p:nvPr/>
          </p:nvSpPr>
          <p:spPr>
            <a:xfrm>
              <a:off x="0" y="-38100"/>
              <a:ext cx="2915536" cy="80612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2466" y="-240"/>
            <a:ext cx="4633622" cy="1174856"/>
            <a:chOff x="0" y="0"/>
            <a:chExt cx="1276830" cy="323741"/>
          </a:xfrm>
        </p:grpSpPr>
        <p:sp>
          <p:nvSpPr>
            <p:cNvPr name="Freeform 26" id="26"/>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27" id="27"/>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29" id="29"/>
          <p:cNvGrpSpPr/>
          <p:nvPr/>
        </p:nvGrpSpPr>
        <p:grpSpPr>
          <a:xfrm rot="0">
            <a:off x="9099047" y="-5425"/>
            <a:ext cx="1764201" cy="1034125"/>
            <a:chOff x="0" y="0"/>
            <a:chExt cx="464646" cy="272362"/>
          </a:xfrm>
        </p:grpSpPr>
        <p:sp>
          <p:nvSpPr>
            <p:cNvPr name="Freeform 30" id="30"/>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31" id="31"/>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681573" y="222774"/>
            <a:ext cx="577727" cy="577727"/>
            <a:chOff x="0" y="0"/>
            <a:chExt cx="152158" cy="152158"/>
          </a:xfrm>
        </p:grpSpPr>
        <p:sp>
          <p:nvSpPr>
            <p:cNvPr name="Freeform 33" id="33"/>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34" id="34"/>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37" id="37"/>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sp>
        <p:nvSpPr>
          <p:cNvPr name="TextBox 38" id="38"/>
          <p:cNvSpPr txBox="true"/>
          <p:nvPr/>
        </p:nvSpPr>
        <p:spPr>
          <a:xfrm rot="0">
            <a:off x="6340915" y="1614848"/>
            <a:ext cx="5301833" cy="1332612"/>
          </a:xfrm>
          <a:prstGeom prst="rect">
            <a:avLst/>
          </a:prstGeom>
        </p:spPr>
        <p:txBody>
          <a:bodyPr anchor="t" rtlCol="false" tIns="0" lIns="0" bIns="0" rIns="0">
            <a:spAutoFit/>
          </a:bodyPr>
          <a:lstStyle/>
          <a:p>
            <a:pPr algn="ctr">
              <a:lnSpc>
                <a:spcPts val="9921"/>
              </a:lnSpc>
            </a:pPr>
            <a:r>
              <a:rPr lang="en-US" b="true" sz="8199">
                <a:solidFill>
                  <a:srgbClr val="FFFFFF"/>
                </a:solidFill>
                <a:latin typeface="Poppins Semi-Bold"/>
                <a:ea typeface="Poppins Semi-Bold"/>
                <a:cs typeface="Poppins Semi-Bold"/>
                <a:sym typeface="Poppins Semi-Bold"/>
              </a:rPr>
              <a:t>Tujuan</a:t>
            </a:r>
          </a:p>
        </p:txBody>
      </p:sp>
      <p:sp>
        <p:nvSpPr>
          <p:cNvPr name="TextBox 39" id="39"/>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40" id="40"/>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41" id="41"/>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grpSp>
        <p:nvGrpSpPr>
          <p:cNvPr name="Group 42" id="42"/>
          <p:cNvGrpSpPr/>
          <p:nvPr/>
        </p:nvGrpSpPr>
        <p:grpSpPr>
          <a:xfrm rot="0">
            <a:off x="14676013" y="222774"/>
            <a:ext cx="1902949" cy="577727"/>
            <a:chOff x="0" y="0"/>
            <a:chExt cx="2537265" cy="770302"/>
          </a:xfrm>
        </p:grpSpPr>
        <p:grpSp>
          <p:nvGrpSpPr>
            <p:cNvPr name="Group 43" id="43"/>
            <p:cNvGrpSpPr/>
            <p:nvPr/>
          </p:nvGrpSpPr>
          <p:grpSpPr>
            <a:xfrm rot="0">
              <a:off x="0" y="0"/>
              <a:ext cx="2537265" cy="770302"/>
              <a:chOff x="0" y="0"/>
              <a:chExt cx="501188" cy="152158"/>
            </a:xfrm>
          </p:grpSpPr>
          <p:sp>
            <p:nvSpPr>
              <p:cNvPr name="Freeform 44" id="44"/>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45" id="45"/>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TextBox 47" id="47"/>
          <p:cNvSpPr txBox="true"/>
          <p:nvPr/>
        </p:nvSpPr>
        <p:spPr>
          <a:xfrm rot="0">
            <a:off x="581658" y="3299884"/>
            <a:ext cx="16557416" cy="3894150"/>
          </a:xfrm>
          <a:prstGeom prst="rect">
            <a:avLst/>
          </a:prstGeom>
        </p:spPr>
        <p:txBody>
          <a:bodyPr anchor="t" rtlCol="false" tIns="0" lIns="0" bIns="0" rIns="0">
            <a:spAutoFit/>
          </a:bodyPr>
          <a:lstStyle/>
          <a:p>
            <a:pPr algn="just" marL="625175" indent="-312587" lvl="1">
              <a:lnSpc>
                <a:spcPts val="5212"/>
              </a:lnSpc>
              <a:buAutoNum type="arabicPeriod" startAt="1"/>
            </a:pPr>
            <a:r>
              <a:rPr lang="en-US" sz="2895">
                <a:solidFill>
                  <a:srgbClr val="FFFFFF"/>
                </a:solidFill>
                <a:latin typeface="Open Sans"/>
                <a:ea typeface="Open Sans"/>
                <a:cs typeface="Open Sans"/>
                <a:sym typeface="Open Sans"/>
              </a:rPr>
              <a:t>Mengetahui proses pengolahan limbah kayu sengon menjadi syngas</a:t>
            </a:r>
            <a:r>
              <a:rPr lang="en-US" sz="2895">
                <a:solidFill>
                  <a:srgbClr val="FFFFFF"/>
                </a:solidFill>
                <a:latin typeface="Open Sans"/>
                <a:ea typeface="Open Sans"/>
                <a:cs typeface="Open Sans"/>
                <a:sym typeface="Open Sans"/>
              </a:rPr>
              <a:t> </a:t>
            </a:r>
          </a:p>
          <a:p>
            <a:pPr algn="just" marL="625175" indent="-312587" lvl="1">
              <a:lnSpc>
                <a:spcPts val="5212"/>
              </a:lnSpc>
              <a:buAutoNum type="arabicPeriod" startAt="1"/>
            </a:pPr>
            <a:r>
              <a:rPr lang="en-US" sz="2895">
                <a:solidFill>
                  <a:srgbClr val="FFFFFF"/>
                </a:solidFill>
                <a:latin typeface="Open Sans"/>
                <a:ea typeface="Open Sans"/>
                <a:cs typeface="Open Sans"/>
                <a:sym typeface="Open Sans"/>
              </a:rPr>
              <a:t>Mengetahui tahapan mengonversi limbah kayu sengon menjadi syngas</a:t>
            </a:r>
          </a:p>
          <a:p>
            <a:pPr algn="just" marL="625175" indent="-312587" lvl="1">
              <a:lnSpc>
                <a:spcPts val="5212"/>
              </a:lnSpc>
              <a:buAutoNum type="arabicPeriod" startAt="1"/>
            </a:pPr>
            <a:r>
              <a:rPr lang="en-US" sz="2895">
                <a:solidFill>
                  <a:srgbClr val="FFFFFF"/>
                </a:solidFill>
                <a:latin typeface="Open Sans"/>
                <a:ea typeface="Open Sans"/>
                <a:cs typeface="Open Sans"/>
                <a:sym typeface="Open Sans"/>
              </a:rPr>
              <a:t>Mengetahui efektifitas metode Gasifikasi yang digunakan untuk mengoptimalkan konversi limbah kayu sengon menjadi syngas</a:t>
            </a:r>
          </a:p>
          <a:p>
            <a:pPr algn="just" marL="625175" indent="-312587" lvl="1">
              <a:lnSpc>
                <a:spcPts val="5212"/>
              </a:lnSpc>
              <a:buAutoNum type="arabicPeriod" startAt="1"/>
            </a:pPr>
            <a:r>
              <a:rPr lang="en-US" sz="2895">
                <a:solidFill>
                  <a:srgbClr val="FFFFFF"/>
                </a:solidFill>
                <a:latin typeface="Open Sans"/>
                <a:ea typeface="Open Sans"/>
                <a:cs typeface="Open Sans"/>
                <a:sym typeface="Open Sans"/>
              </a:rPr>
              <a:t>Mengetahui tantangan dan upaya yang dilakukan dalam penerapan syngas dari limbah kayu sengon.</a:t>
            </a:r>
          </a:p>
        </p:txBody>
      </p:sp>
      <p:grpSp>
        <p:nvGrpSpPr>
          <p:cNvPr name="Group 48" id="48"/>
          <p:cNvGrpSpPr/>
          <p:nvPr/>
        </p:nvGrpSpPr>
        <p:grpSpPr>
          <a:xfrm rot="0">
            <a:off x="5595689" y="7333031"/>
            <a:ext cx="6677114" cy="2221465"/>
            <a:chOff x="0" y="0"/>
            <a:chExt cx="1034460" cy="344163"/>
          </a:xfrm>
        </p:grpSpPr>
        <p:sp>
          <p:nvSpPr>
            <p:cNvPr name="Freeform 49" id="49"/>
            <p:cNvSpPr/>
            <p:nvPr/>
          </p:nvSpPr>
          <p:spPr>
            <a:xfrm flipH="false" flipV="false" rot="0">
              <a:off x="0" y="0"/>
              <a:ext cx="1034460" cy="344163"/>
            </a:xfrm>
            <a:custGeom>
              <a:avLst/>
              <a:gdLst/>
              <a:ahLst/>
              <a:cxnLst/>
              <a:rect r="r" b="b" t="t" l="l"/>
              <a:pathLst>
                <a:path h="344163" w="1034460">
                  <a:moveTo>
                    <a:pt x="0" y="0"/>
                  </a:moveTo>
                  <a:lnTo>
                    <a:pt x="1034460" y="0"/>
                  </a:lnTo>
                  <a:lnTo>
                    <a:pt x="1034460" y="344163"/>
                  </a:lnTo>
                  <a:lnTo>
                    <a:pt x="0" y="344163"/>
                  </a:lnTo>
                  <a:close/>
                </a:path>
              </a:pathLst>
            </a:custGeom>
            <a:blipFill>
              <a:blip r:embed="rId9"/>
              <a:stretch>
                <a:fillRect l="-29037" t="-162658" r="0" b="-125193"/>
              </a:stretch>
            </a:blipFill>
            <a:ln cap="sq">
              <a:noFill/>
              <a:prstDash val="solid"/>
              <a:miter/>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4B59"/>
        </a:solidFill>
      </p:bgPr>
    </p:bg>
    <p:spTree>
      <p:nvGrpSpPr>
        <p:cNvPr id="1" name=""/>
        <p:cNvGrpSpPr/>
        <p:nvPr/>
      </p:nvGrpSpPr>
      <p:grpSpPr>
        <a:xfrm>
          <a:off x="0" y="0"/>
          <a:ext cx="0" cy="0"/>
          <a:chOff x="0" y="0"/>
          <a:chExt cx="0" cy="0"/>
        </a:xfrm>
      </p:grpSpPr>
      <p:sp>
        <p:nvSpPr>
          <p:cNvPr name="Freeform 2" id="2"/>
          <p:cNvSpPr/>
          <p:nvPr/>
        </p:nvSpPr>
        <p:spPr>
          <a:xfrm flipH="false" flipV="false" rot="0">
            <a:off x="-200902" y="400758"/>
            <a:ext cx="19509315" cy="9815327"/>
          </a:xfrm>
          <a:custGeom>
            <a:avLst/>
            <a:gdLst/>
            <a:ahLst/>
            <a:cxnLst/>
            <a:rect r="r" b="b" t="t" l="l"/>
            <a:pathLst>
              <a:path h="9815327" w="19509315">
                <a:moveTo>
                  <a:pt x="0" y="0"/>
                </a:moveTo>
                <a:lnTo>
                  <a:pt x="19509315" y="0"/>
                </a:lnTo>
                <a:lnTo>
                  <a:pt x="19509315" y="9815327"/>
                </a:lnTo>
                <a:lnTo>
                  <a:pt x="0" y="9815327"/>
                </a:lnTo>
                <a:lnTo>
                  <a:pt x="0" y="0"/>
                </a:lnTo>
                <a:close/>
              </a:path>
            </a:pathLst>
          </a:custGeom>
          <a:blipFill>
            <a:blip r:embed="rId2">
              <a:alphaModFix amt="30000"/>
            </a:blip>
            <a:stretch>
              <a:fillRect l="0" t="-9689" r="-4744" b="-7419"/>
            </a:stretch>
          </a:blipFill>
        </p:spPr>
      </p:sp>
      <p:grpSp>
        <p:nvGrpSpPr>
          <p:cNvPr name="Group 3" id="3"/>
          <p:cNvGrpSpPr/>
          <p:nvPr/>
        </p:nvGrpSpPr>
        <p:grpSpPr>
          <a:xfrm rot="-4461436">
            <a:off x="-1982007" y="6289427"/>
            <a:ext cx="5430934" cy="3868906"/>
            <a:chOff x="0" y="0"/>
            <a:chExt cx="1496536" cy="1066107"/>
          </a:xfrm>
        </p:grpSpPr>
        <p:sp>
          <p:nvSpPr>
            <p:cNvPr name="Freeform 4" id="4"/>
            <p:cNvSpPr/>
            <p:nvPr/>
          </p:nvSpPr>
          <p:spPr>
            <a:xfrm flipH="false" flipV="false" rot="0">
              <a:off x="0" y="0"/>
              <a:ext cx="1496536" cy="1066107"/>
            </a:xfrm>
            <a:custGeom>
              <a:avLst/>
              <a:gdLst/>
              <a:ahLst/>
              <a:cxnLst/>
              <a:rect r="r" b="b" t="t" l="l"/>
              <a:pathLst>
                <a:path h="1066107" w="1496536">
                  <a:moveTo>
                    <a:pt x="1293336" y="0"/>
                  </a:moveTo>
                  <a:lnTo>
                    <a:pt x="0" y="0"/>
                  </a:lnTo>
                  <a:lnTo>
                    <a:pt x="203200" y="1066107"/>
                  </a:lnTo>
                  <a:lnTo>
                    <a:pt x="1496536" y="1066107"/>
                  </a:lnTo>
                  <a:lnTo>
                    <a:pt x="1293336" y="0"/>
                  </a:lnTo>
                  <a:close/>
                </a:path>
              </a:pathLst>
            </a:custGeom>
            <a:gradFill rotWithShape="true">
              <a:gsLst>
                <a:gs pos="0">
                  <a:srgbClr val="104B59">
                    <a:alpha val="17000"/>
                  </a:srgbClr>
                </a:gs>
                <a:gs pos="100000">
                  <a:srgbClr val="104B59">
                    <a:alpha val="0"/>
                  </a:srgbClr>
                </a:gs>
              </a:gsLst>
              <a:lin ang="0"/>
            </a:gradFill>
            <a:ln cap="sq">
              <a:noFill/>
              <a:prstDash val="solid"/>
              <a:miter/>
            </a:ln>
          </p:spPr>
        </p:sp>
        <p:sp>
          <p:nvSpPr>
            <p:cNvPr name="TextBox 5" id="5"/>
            <p:cNvSpPr txBox="true"/>
            <p:nvPr/>
          </p:nvSpPr>
          <p:spPr>
            <a:xfrm>
              <a:off x="101600" y="-38100"/>
              <a:ext cx="1293336" cy="11042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4461436">
            <a:off x="1882402" y="7295367"/>
            <a:ext cx="3884775" cy="3181824"/>
            <a:chOff x="0" y="0"/>
            <a:chExt cx="1070480" cy="876776"/>
          </a:xfrm>
        </p:grpSpPr>
        <p:sp>
          <p:nvSpPr>
            <p:cNvPr name="Freeform 7" id="7"/>
            <p:cNvSpPr/>
            <p:nvPr/>
          </p:nvSpPr>
          <p:spPr>
            <a:xfrm flipH="false" flipV="false" rot="0">
              <a:off x="0" y="0"/>
              <a:ext cx="1070480" cy="876776"/>
            </a:xfrm>
            <a:custGeom>
              <a:avLst/>
              <a:gdLst/>
              <a:ahLst/>
              <a:cxnLst/>
              <a:rect r="r" b="b" t="t" l="l"/>
              <a:pathLst>
                <a:path h="876776" w="1070480">
                  <a:moveTo>
                    <a:pt x="867280" y="0"/>
                  </a:moveTo>
                  <a:lnTo>
                    <a:pt x="0" y="0"/>
                  </a:lnTo>
                  <a:lnTo>
                    <a:pt x="203200" y="876776"/>
                  </a:lnTo>
                  <a:lnTo>
                    <a:pt x="1070480" y="876776"/>
                  </a:lnTo>
                  <a:lnTo>
                    <a:pt x="867280" y="0"/>
                  </a:lnTo>
                  <a:close/>
                </a:path>
              </a:pathLst>
            </a:custGeom>
            <a:gradFill rotWithShape="true">
              <a:gsLst>
                <a:gs pos="0">
                  <a:srgbClr val="E56528">
                    <a:alpha val="17000"/>
                  </a:srgbClr>
                </a:gs>
                <a:gs pos="100000">
                  <a:srgbClr val="E56528">
                    <a:alpha val="0"/>
                  </a:srgbClr>
                </a:gs>
              </a:gsLst>
              <a:lin ang="0"/>
            </a:gradFill>
            <a:ln cap="sq">
              <a:noFill/>
              <a:prstDash val="solid"/>
              <a:miter/>
            </a:ln>
          </p:spPr>
        </p:sp>
        <p:sp>
          <p:nvSpPr>
            <p:cNvPr name="TextBox 8" id="8"/>
            <p:cNvSpPr txBox="true"/>
            <p:nvPr/>
          </p:nvSpPr>
          <p:spPr>
            <a:xfrm>
              <a:off x="101600" y="-38100"/>
              <a:ext cx="867280" cy="91487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527039" y="-5425"/>
            <a:ext cx="16781375" cy="1034125"/>
            <a:chOff x="0" y="0"/>
            <a:chExt cx="4419786" cy="272362"/>
          </a:xfrm>
        </p:grpSpPr>
        <p:sp>
          <p:nvSpPr>
            <p:cNvPr name="Freeform 11" id="11"/>
            <p:cNvSpPr/>
            <p:nvPr/>
          </p:nvSpPr>
          <p:spPr>
            <a:xfrm flipH="false" flipV="false" rot="0">
              <a:off x="0" y="0"/>
              <a:ext cx="4419786" cy="272362"/>
            </a:xfrm>
            <a:custGeom>
              <a:avLst/>
              <a:gdLst/>
              <a:ahLst/>
              <a:cxnLst/>
              <a:rect r="r" b="b" t="t" l="l"/>
              <a:pathLst>
                <a:path h="272362" w="4419786">
                  <a:moveTo>
                    <a:pt x="4216586" y="0"/>
                  </a:moveTo>
                  <a:lnTo>
                    <a:pt x="0" y="0"/>
                  </a:lnTo>
                  <a:lnTo>
                    <a:pt x="203200" y="272362"/>
                  </a:lnTo>
                  <a:lnTo>
                    <a:pt x="4419786" y="272362"/>
                  </a:lnTo>
                  <a:lnTo>
                    <a:pt x="4216586" y="0"/>
                  </a:lnTo>
                  <a:close/>
                </a:path>
              </a:pathLst>
            </a:custGeom>
            <a:solidFill>
              <a:srgbClr val="104B59"/>
            </a:solidFill>
          </p:spPr>
        </p:sp>
        <p:sp>
          <p:nvSpPr>
            <p:cNvPr name="TextBox 12" id="12"/>
            <p:cNvSpPr txBox="true"/>
            <p:nvPr/>
          </p:nvSpPr>
          <p:spPr>
            <a:xfrm>
              <a:off x="101600" y="-38100"/>
              <a:ext cx="4216586" cy="31046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2466" y="-240"/>
            <a:ext cx="4633622" cy="1174856"/>
            <a:chOff x="0" y="0"/>
            <a:chExt cx="1276830" cy="323741"/>
          </a:xfrm>
        </p:grpSpPr>
        <p:sp>
          <p:nvSpPr>
            <p:cNvPr name="Freeform 14" id="14"/>
            <p:cNvSpPr/>
            <p:nvPr/>
          </p:nvSpPr>
          <p:spPr>
            <a:xfrm flipH="false" flipV="false" rot="0">
              <a:off x="0" y="0"/>
              <a:ext cx="1276830" cy="323741"/>
            </a:xfrm>
            <a:custGeom>
              <a:avLst/>
              <a:gdLst/>
              <a:ahLst/>
              <a:cxnLst/>
              <a:rect r="r" b="b" t="t" l="l"/>
              <a:pathLst>
                <a:path h="323741" w="1276830">
                  <a:moveTo>
                    <a:pt x="1073630" y="0"/>
                  </a:moveTo>
                  <a:lnTo>
                    <a:pt x="0" y="0"/>
                  </a:lnTo>
                  <a:lnTo>
                    <a:pt x="203200" y="323741"/>
                  </a:lnTo>
                  <a:lnTo>
                    <a:pt x="1276830" y="323741"/>
                  </a:lnTo>
                  <a:lnTo>
                    <a:pt x="1073630" y="0"/>
                  </a:lnTo>
                  <a:close/>
                </a:path>
              </a:pathLst>
            </a:custGeom>
            <a:solidFill>
              <a:srgbClr val="FFDE59"/>
            </a:solidFill>
          </p:spPr>
        </p:sp>
        <p:sp>
          <p:nvSpPr>
            <p:cNvPr name="TextBox 15" id="15"/>
            <p:cNvSpPr txBox="true"/>
            <p:nvPr/>
          </p:nvSpPr>
          <p:spPr>
            <a:xfrm>
              <a:off x="101600" y="-38100"/>
              <a:ext cx="1073630" cy="361841"/>
            </a:xfrm>
            <a:prstGeom prst="rect">
              <a:avLst/>
            </a:prstGeom>
          </p:spPr>
          <p:txBody>
            <a:bodyPr anchor="ctr" rtlCol="false" tIns="50800" lIns="50800" bIns="50800" rIns="50800"/>
            <a:lstStyle/>
            <a:p>
              <a:pPr algn="ctr">
                <a:lnSpc>
                  <a:spcPts val="2659"/>
                </a:lnSpc>
              </a:pPr>
            </a:p>
          </p:txBody>
        </p:sp>
      </p:grpSp>
      <p:sp>
        <p:nvSpPr>
          <p:cNvPr name="AutoShape 16" id="16"/>
          <p:cNvSpPr/>
          <p:nvPr/>
        </p:nvSpPr>
        <p:spPr>
          <a:xfrm>
            <a:off x="9089522" y="1028700"/>
            <a:ext cx="1792776" cy="0"/>
          </a:xfrm>
          <a:prstGeom prst="line">
            <a:avLst/>
          </a:prstGeom>
          <a:ln cap="flat" w="47625">
            <a:solidFill>
              <a:srgbClr val="FFDE59"/>
            </a:solidFill>
            <a:prstDash val="solid"/>
            <a:headEnd type="none" len="sm" w="sm"/>
            <a:tailEnd type="none" len="sm" w="sm"/>
          </a:ln>
        </p:spPr>
      </p:sp>
      <p:grpSp>
        <p:nvGrpSpPr>
          <p:cNvPr name="Group 17" id="17"/>
          <p:cNvGrpSpPr/>
          <p:nvPr/>
        </p:nvGrpSpPr>
        <p:grpSpPr>
          <a:xfrm rot="0">
            <a:off x="9099047" y="-5425"/>
            <a:ext cx="1764201" cy="1034125"/>
            <a:chOff x="0" y="0"/>
            <a:chExt cx="464646" cy="272362"/>
          </a:xfrm>
        </p:grpSpPr>
        <p:sp>
          <p:nvSpPr>
            <p:cNvPr name="Freeform 18" id="18"/>
            <p:cNvSpPr/>
            <p:nvPr/>
          </p:nvSpPr>
          <p:spPr>
            <a:xfrm flipH="false" flipV="false" rot="0">
              <a:off x="0" y="0"/>
              <a:ext cx="464646" cy="272362"/>
            </a:xfrm>
            <a:custGeom>
              <a:avLst/>
              <a:gdLst/>
              <a:ahLst/>
              <a:cxnLst/>
              <a:rect r="r" b="b" t="t" l="l"/>
              <a:pathLst>
                <a:path h="272362" w="464646">
                  <a:moveTo>
                    <a:pt x="0" y="0"/>
                  </a:moveTo>
                  <a:lnTo>
                    <a:pt x="464646" y="0"/>
                  </a:lnTo>
                  <a:lnTo>
                    <a:pt x="464646" y="272362"/>
                  </a:lnTo>
                  <a:lnTo>
                    <a:pt x="0" y="272362"/>
                  </a:lnTo>
                  <a:close/>
                </a:path>
              </a:pathLst>
            </a:custGeom>
            <a:gradFill rotWithShape="true">
              <a:gsLst>
                <a:gs pos="0">
                  <a:srgbClr val="FFFFFF">
                    <a:alpha val="0"/>
                  </a:srgbClr>
                </a:gs>
                <a:gs pos="100000">
                  <a:srgbClr val="FCFAF8">
                    <a:alpha val="14130"/>
                  </a:srgbClr>
                </a:gs>
              </a:gsLst>
              <a:lin ang="5400000"/>
            </a:gradFill>
          </p:spPr>
        </p:sp>
        <p:sp>
          <p:nvSpPr>
            <p:cNvPr name="TextBox 19" id="19"/>
            <p:cNvSpPr txBox="true"/>
            <p:nvPr/>
          </p:nvSpPr>
          <p:spPr>
            <a:xfrm>
              <a:off x="0" y="-38100"/>
              <a:ext cx="464646" cy="310462"/>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681573" y="222774"/>
            <a:ext cx="577727" cy="577727"/>
            <a:chOff x="0" y="0"/>
            <a:chExt cx="152158" cy="152158"/>
          </a:xfrm>
        </p:grpSpPr>
        <p:sp>
          <p:nvSpPr>
            <p:cNvPr name="Freeform 21" id="21"/>
            <p:cNvSpPr/>
            <p:nvPr/>
          </p:nvSpPr>
          <p:spPr>
            <a:xfrm flipH="false" flipV="false" rot="0">
              <a:off x="0" y="0"/>
              <a:ext cx="152158" cy="152158"/>
            </a:xfrm>
            <a:custGeom>
              <a:avLst/>
              <a:gdLst/>
              <a:ahLst/>
              <a:cxnLst/>
              <a:rect r="r" b="b" t="t" l="l"/>
              <a:pathLst>
                <a:path h="152158" w="152158">
                  <a:moveTo>
                    <a:pt x="0" y="0"/>
                  </a:moveTo>
                  <a:lnTo>
                    <a:pt x="152158" y="0"/>
                  </a:lnTo>
                  <a:lnTo>
                    <a:pt x="152158" y="152158"/>
                  </a:lnTo>
                  <a:lnTo>
                    <a:pt x="0" y="152158"/>
                  </a:lnTo>
                  <a:close/>
                </a:path>
              </a:pathLst>
            </a:custGeom>
            <a:solidFill>
              <a:srgbClr val="FFDE59"/>
            </a:solidFill>
          </p:spPr>
        </p:sp>
        <p:sp>
          <p:nvSpPr>
            <p:cNvPr name="TextBox 22" id="22"/>
            <p:cNvSpPr txBox="true"/>
            <p:nvPr/>
          </p:nvSpPr>
          <p:spPr>
            <a:xfrm>
              <a:off x="0" y="-38100"/>
              <a:ext cx="152158" cy="190258"/>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6801799" y="400758"/>
            <a:ext cx="337275" cy="221758"/>
          </a:xfrm>
          <a:custGeom>
            <a:avLst/>
            <a:gdLst/>
            <a:ahLst/>
            <a:cxnLst/>
            <a:rect r="r" b="b" t="t" l="l"/>
            <a:pathLst>
              <a:path h="221758" w="337275">
                <a:moveTo>
                  <a:pt x="0" y="0"/>
                </a:moveTo>
                <a:lnTo>
                  <a:pt x="337275" y="0"/>
                </a:lnTo>
                <a:lnTo>
                  <a:pt x="337275" y="221759"/>
                </a:lnTo>
                <a:lnTo>
                  <a:pt x="0" y="2217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381774" y="63046"/>
            <a:ext cx="980301" cy="980301"/>
          </a:xfrm>
          <a:custGeom>
            <a:avLst/>
            <a:gdLst/>
            <a:ahLst/>
            <a:cxnLst/>
            <a:rect r="r" b="b" t="t" l="l"/>
            <a:pathLst>
              <a:path h="980301" w="980301">
                <a:moveTo>
                  <a:pt x="0" y="0"/>
                </a:moveTo>
                <a:lnTo>
                  <a:pt x="980301" y="0"/>
                </a:lnTo>
                <a:lnTo>
                  <a:pt x="980301" y="980301"/>
                </a:lnTo>
                <a:lnTo>
                  <a:pt x="0" y="980301"/>
                </a:lnTo>
                <a:lnTo>
                  <a:pt x="0" y="0"/>
                </a:lnTo>
                <a:close/>
              </a:path>
            </a:pathLst>
          </a:custGeom>
          <a:blipFill>
            <a:blip r:embed="rId7"/>
            <a:stretch>
              <a:fillRect l="0" t="0" r="0" b="0"/>
            </a:stretch>
          </a:blipFill>
        </p:spPr>
      </p:sp>
      <p:sp>
        <p:nvSpPr>
          <p:cNvPr name="Freeform 25" id="25"/>
          <p:cNvSpPr/>
          <p:nvPr/>
        </p:nvSpPr>
        <p:spPr>
          <a:xfrm flipH="false" flipV="false" rot="0">
            <a:off x="1537268" y="91621"/>
            <a:ext cx="1244480" cy="1244480"/>
          </a:xfrm>
          <a:custGeom>
            <a:avLst/>
            <a:gdLst/>
            <a:ahLst/>
            <a:cxnLst/>
            <a:rect r="r" b="b" t="t" l="l"/>
            <a:pathLst>
              <a:path h="1244480" w="1244480">
                <a:moveTo>
                  <a:pt x="0" y="0"/>
                </a:moveTo>
                <a:lnTo>
                  <a:pt x="1244480" y="0"/>
                </a:lnTo>
                <a:lnTo>
                  <a:pt x="1244480" y="1244480"/>
                </a:lnTo>
                <a:lnTo>
                  <a:pt x="0" y="1244480"/>
                </a:lnTo>
                <a:lnTo>
                  <a:pt x="0" y="0"/>
                </a:lnTo>
                <a:close/>
              </a:path>
            </a:pathLst>
          </a:custGeom>
          <a:blipFill>
            <a:blip r:embed="rId8"/>
            <a:stretch>
              <a:fillRect l="0" t="0" r="0" b="0"/>
            </a:stretch>
          </a:blipFill>
        </p:spPr>
      </p:sp>
      <p:grpSp>
        <p:nvGrpSpPr>
          <p:cNvPr name="Group 26" id="26"/>
          <p:cNvGrpSpPr/>
          <p:nvPr/>
        </p:nvGrpSpPr>
        <p:grpSpPr>
          <a:xfrm rot="0">
            <a:off x="14676013" y="222774"/>
            <a:ext cx="1902949" cy="577727"/>
            <a:chOff x="0" y="0"/>
            <a:chExt cx="2537265" cy="770302"/>
          </a:xfrm>
        </p:grpSpPr>
        <p:grpSp>
          <p:nvGrpSpPr>
            <p:cNvPr name="Group 27" id="27"/>
            <p:cNvGrpSpPr/>
            <p:nvPr/>
          </p:nvGrpSpPr>
          <p:grpSpPr>
            <a:xfrm rot="0">
              <a:off x="0" y="0"/>
              <a:ext cx="2537265" cy="770302"/>
              <a:chOff x="0" y="0"/>
              <a:chExt cx="501188" cy="152158"/>
            </a:xfrm>
          </p:grpSpPr>
          <p:sp>
            <p:nvSpPr>
              <p:cNvPr name="Freeform 28" id="28"/>
              <p:cNvSpPr/>
              <p:nvPr/>
            </p:nvSpPr>
            <p:spPr>
              <a:xfrm flipH="false" flipV="false" rot="0">
                <a:off x="0" y="0"/>
                <a:ext cx="501188" cy="152158"/>
              </a:xfrm>
              <a:custGeom>
                <a:avLst/>
                <a:gdLst/>
                <a:ahLst/>
                <a:cxnLst/>
                <a:rect r="r" b="b" t="t" l="l"/>
                <a:pathLst>
                  <a:path h="152158" w="501188">
                    <a:moveTo>
                      <a:pt x="0" y="0"/>
                    </a:moveTo>
                    <a:lnTo>
                      <a:pt x="501188" y="0"/>
                    </a:lnTo>
                    <a:lnTo>
                      <a:pt x="501188" y="152158"/>
                    </a:lnTo>
                    <a:lnTo>
                      <a:pt x="0" y="152158"/>
                    </a:lnTo>
                    <a:close/>
                  </a:path>
                </a:pathLst>
              </a:custGeom>
              <a:solidFill>
                <a:srgbClr val="FFDE59"/>
              </a:solidFill>
            </p:spPr>
          </p:sp>
          <p:sp>
            <p:nvSpPr>
              <p:cNvPr name="TextBox 29" id="29"/>
              <p:cNvSpPr txBox="true"/>
              <p:nvPr/>
            </p:nvSpPr>
            <p:spPr>
              <a:xfrm>
                <a:off x="0" y="-38100"/>
                <a:ext cx="501188" cy="190258"/>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42737" y="117393"/>
              <a:ext cx="2267528" cy="468908"/>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Poppins Semi-Bold"/>
                  <a:ea typeface="Poppins Semi-Bold"/>
                  <a:cs typeface="Poppins Semi-Bold"/>
                  <a:sym typeface="Poppins Semi-Bold"/>
                </a:rPr>
                <a:t>Kelompok 4</a:t>
              </a:r>
            </a:p>
          </p:txBody>
        </p:sp>
      </p:grpSp>
      <p:sp>
        <p:nvSpPr>
          <p:cNvPr name="AutoShape 31" id="31"/>
          <p:cNvSpPr/>
          <p:nvPr/>
        </p:nvSpPr>
        <p:spPr>
          <a:xfrm flipH="true">
            <a:off x="4319199" y="3610995"/>
            <a:ext cx="9763901" cy="0"/>
          </a:xfrm>
          <a:prstGeom prst="line">
            <a:avLst/>
          </a:prstGeom>
          <a:ln cap="flat" w="85725">
            <a:solidFill>
              <a:srgbClr val="FFDE59"/>
            </a:solidFill>
            <a:prstDash val="solid"/>
            <a:headEnd type="none" len="sm" w="sm"/>
            <a:tailEnd type="none" len="sm" w="sm"/>
          </a:ln>
        </p:spPr>
      </p:sp>
      <p:graphicFrame>
        <p:nvGraphicFramePr>
          <p:cNvPr name="Table 32" id="32"/>
          <p:cNvGraphicFramePr>
            <a:graphicFrameLocks noGrp="true"/>
          </p:cNvGraphicFramePr>
          <p:nvPr/>
        </p:nvGraphicFramePr>
        <p:xfrm>
          <a:off x="740700" y="4470189"/>
          <a:ext cx="7315200" cy="4946254"/>
        </p:xfrm>
        <a:graphic>
          <a:graphicData uri="http://schemas.openxmlformats.org/drawingml/2006/table">
            <a:tbl>
              <a:tblPr/>
              <a:tblGrid>
                <a:gridCol w="3657600"/>
                <a:gridCol w="3657600"/>
              </a:tblGrid>
              <a:tr h="991492">
                <a:tc>
                  <a:txBody>
                    <a:bodyPr anchor="t" rtlCol="false"/>
                    <a:lstStyle/>
                    <a:p>
                      <a:pPr algn="ctr">
                        <a:lnSpc>
                          <a:spcPts val="3779"/>
                        </a:lnSpc>
                        <a:defRPr/>
                      </a:pPr>
                      <a:r>
                        <a:rPr lang="en-US" sz="2700">
                          <a:solidFill>
                            <a:srgbClr val="FFFFFF"/>
                          </a:solidFill>
                          <a:latin typeface="Open Sans"/>
                          <a:ea typeface="Open Sans"/>
                          <a:cs typeface="Open Sans"/>
                          <a:sym typeface="Open Sans"/>
                        </a:rPr>
                        <a:t>Parameter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Nilai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88691">
                <a:tc>
                  <a:txBody>
                    <a:bodyPr anchor="t" rtlCol="false"/>
                    <a:lstStyle/>
                    <a:p>
                      <a:pPr algn="ctr">
                        <a:lnSpc>
                          <a:spcPts val="3779"/>
                        </a:lnSpc>
                        <a:defRPr/>
                      </a:pPr>
                      <a:r>
                        <a:rPr lang="en-US" sz="2700">
                          <a:solidFill>
                            <a:srgbClr val="FFFFFF"/>
                          </a:solidFill>
                          <a:latin typeface="Open Sans"/>
                          <a:ea typeface="Open Sans"/>
                          <a:cs typeface="Open Sans"/>
                          <a:sym typeface="Open Sans"/>
                        </a:rPr>
                        <a:t>Kadar Air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12-15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88691">
                <a:tc>
                  <a:txBody>
                    <a:bodyPr anchor="t" rtlCol="false"/>
                    <a:lstStyle/>
                    <a:p>
                      <a:pPr algn="ctr">
                        <a:lnSpc>
                          <a:spcPts val="3779"/>
                        </a:lnSpc>
                        <a:defRPr/>
                      </a:pPr>
                      <a:r>
                        <a:rPr lang="en-US" sz="2700">
                          <a:solidFill>
                            <a:srgbClr val="FFFFFF"/>
                          </a:solidFill>
                          <a:latin typeface="Open Sans"/>
                          <a:ea typeface="Open Sans"/>
                          <a:cs typeface="Open Sans"/>
                          <a:sym typeface="Open Sans"/>
                        </a:rPr>
                        <a:t>Kadar Abu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0.5-0.12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88691">
                <a:tc>
                  <a:txBody>
                    <a:bodyPr anchor="t" rtlCol="false"/>
                    <a:lstStyle/>
                    <a:p>
                      <a:pPr algn="ctr">
                        <a:lnSpc>
                          <a:spcPts val="3779"/>
                        </a:lnSpc>
                        <a:defRPr/>
                      </a:pPr>
                      <a:r>
                        <a:rPr lang="en-US" sz="2700">
                          <a:solidFill>
                            <a:srgbClr val="FFFFFF"/>
                          </a:solidFill>
                          <a:latin typeface="Open Sans"/>
                          <a:ea typeface="Open Sans"/>
                          <a:cs typeface="Open Sans"/>
                          <a:sym typeface="Open Sans"/>
                        </a:rPr>
                        <a:t>Volatile Matter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78-82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88691">
                <a:tc>
                  <a:txBody>
                    <a:bodyPr anchor="t" rtlCol="false"/>
                    <a:lstStyle/>
                    <a:p>
                      <a:pPr algn="ctr">
                        <a:lnSpc>
                          <a:spcPts val="3779"/>
                        </a:lnSpc>
                        <a:defRPr/>
                      </a:pPr>
                      <a:r>
                        <a:rPr lang="en-US" sz="2700">
                          <a:solidFill>
                            <a:srgbClr val="FFFFFF"/>
                          </a:solidFill>
                          <a:latin typeface="Open Sans"/>
                          <a:ea typeface="Open Sans"/>
                          <a:cs typeface="Open Sans"/>
                          <a:sym typeface="Open Sans"/>
                        </a:rPr>
                        <a:t>Fixed Carbon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15-18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3" id="33"/>
          <p:cNvSpPr txBox="true"/>
          <p:nvPr/>
        </p:nvSpPr>
        <p:spPr>
          <a:xfrm rot="0">
            <a:off x="1841896" y="1738730"/>
            <a:ext cx="14839677" cy="1619852"/>
          </a:xfrm>
          <a:prstGeom prst="rect">
            <a:avLst/>
          </a:prstGeom>
        </p:spPr>
        <p:txBody>
          <a:bodyPr anchor="t" rtlCol="false" tIns="0" lIns="0" bIns="0" rIns="0">
            <a:spAutoFit/>
          </a:bodyPr>
          <a:lstStyle/>
          <a:p>
            <a:pPr algn="ctr">
              <a:lnSpc>
                <a:spcPts val="6228"/>
              </a:lnSpc>
            </a:pPr>
            <a:r>
              <a:rPr lang="en-US" b="true" sz="5147">
                <a:solidFill>
                  <a:srgbClr val="FFFFFF"/>
                </a:solidFill>
                <a:latin typeface="Poppins Semi-Bold"/>
                <a:ea typeface="Poppins Semi-Bold"/>
                <a:cs typeface="Poppins Semi-Bold"/>
                <a:sym typeface="Poppins Semi-Bold"/>
              </a:rPr>
              <a:t>Karakteristik Limbah Kayu Sengon Sebagai Bahan Dasar Pembuatan Syngas</a:t>
            </a:r>
          </a:p>
        </p:txBody>
      </p:sp>
      <p:sp>
        <p:nvSpPr>
          <p:cNvPr name="TextBox 34" id="34"/>
          <p:cNvSpPr txBox="true"/>
          <p:nvPr/>
        </p:nvSpPr>
        <p:spPr>
          <a:xfrm rot="0">
            <a:off x="5715843" y="348884"/>
            <a:ext cx="1223151" cy="339725"/>
          </a:xfrm>
          <a:prstGeom prst="rect">
            <a:avLst/>
          </a:prstGeom>
        </p:spPr>
        <p:txBody>
          <a:bodyPr anchor="t" rtlCol="false" tIns="0" lIns="0" bIns="0" rIns="0">
            <a:spAutoFit/>
          </a:bodyPr>
          <a:lstStyle/>
          <a:p>
            <a:pPr algn="ctr" marL="0" indent="0" lvl="0">
              <a:lnSpc>
                <a:spcPts val="2799"/>
              </a:lnSpc>
              <a:spcBef>
                <a:spcPct val="0"/>
              </a:spcBef>
            </a:pPr>
            <a:r>
              <a:rPr lang="en-US" b="true" sz="1999" strike="noStrike" u="none">
                <a:solidFill>
                  <a:srgbClr val="FCFAF8"/>
                </a:solidFill>
                <a:latin typeface="Open Sans Bold"/>
                <a:ea typeface="Open Sans Bold"/>
                <a:cs typeface="Open Sans Bold"/>
                <a:sym typeface="Open Sans Bold"/>
              </a:rPr>
              <a:t>Home</a:t>
            </a:r>
          </a:p>
        </p:txBody>
      </p:sp>
      <p:sp>
        <p:nvSpPr>
          <p:cNvPr name="TextBox 35" id="35"/>
          <p:cNvSpPr txBox="true"/>
          <p:nvPr/>
        </p:nvSpPr>
        <p:spPr>
          <a:xfrm rot="0">
            <a:off x="7119969"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Introduction</a:t>
            </a:r>
          </a:p>
        </p:txBody>
      </p:sp>
      <p:sp>
        <p:nvSpPr>
          <p:cNvPr name="TextBox 36" id="36"/>
          <p:cNvSpPr txBox="true"/>
          <p:nvPr/>
        </p:nvSpPr>
        <p:spPr>
          <a:xfrm rot="0">
            <a:off x="9070472" y="348884"/>
            <a:ext cx="1871863" cy="339775"/>
          </a:xfrm>
          <a:prstGeom prst="rect">
            <a:avLst/>
          </a:prstGeom>
        </p:spPr>
        <p:txBody>
          <a:bodyPr anchor="t" rtlCol="false" tIns="0" lIns="0" bIns="0" rIns="0">
            <a:spAutoFit/>
          </a:bodyPr>
          <a:lstStyle/>
          <a:p>
            <a:pPr algn="ctr">
              <a:lnSpc>
                <a:spcPts val="2799"/>
              </a:lnSpc>
            </a:pPr>
            <a:r>
              <a:rPr lang="en-US" sz="1999">
                <a:solidFill>
                  <a:srgbClr val="FCFAF8"/>
                </a:solidFill>
                <a:latin typeface="Open Sans"/>
                <a:ea typeface="Open Sans"/>
                <a:cs typeface="Open Sans"/>
                <a:sym typeface="Open Sans"/>
              </a:rPr>
              <a:t>Presentation</a:t>
            </a:r>
          </a:p>
        </p:txBody>
      </p:sp>
      <p:sp>
        <p:nvSpPr>
          <p:cNvPr name="TextBox 37" id="37"/>
          <p:cNvSpPr txBox="true"/>
          <p:nvPr/>
        </p:nvSpPr>
        <p:spPr>
          <a:xfrm rot="0">
            <a:off x="807822" y="3819313"/>
            <a:ext cx="5764411" cy="441325"/>
          </a:xfrm>
          <a:prstGeom prst="rect">
            <a:avLst/>
          </a:prstGeom>
        </p:spPr>
        <p:txBody>
          <a:bodyPr anchor="t" rtlCol="false" tIns="0" lIns="0" bIns="0" rIns="0">
            <a:spAutoFit/>
          </a:bodyPr>
          <a:lstStyle/>
          <a:p>
            <a:pPr algn="ctr">
              <a:lnSpc>
                <a:spcPts val="3499"/>
              </a:lnSpc>
            </a:pPr>
            <a:r>
              <a:rPr lang="en-US" b="true" sz="2499" i="true">
                <a:solidFill>
                  <a:srgbClr val="C9B924"/>
                </a:solidFill>
                <a:latin typeface="Poppins Bold Italics"/>
                <a:ea typeface="Poppins Bold Italics"/>
                <a:cs typeface="Poppins Bold Italics"/>
                <a:sym typeface="Poppins Bold Italics"/>
              </a:rPr>
              <a:t>Komposisi Kimia Biomassa Sengon</a:t>
            </a:r>
          </a:p>
        </p:txBody>
      </p:sp>
      <p:graphicFrame>
        <p:nvGraphicFramePr>
          <p:cNvPr name="Table 38" id="38"/>
          <p:cNvGraphicFramePr>
            <a:graphicFrameLocks noGrp="true"/>
          </p:cNvGraphicFramePr>
          <p:nvPr/>
        </p:nvGraphicFramePr>
        <p:xfrm>
          <a:off x="9261735" y="4415857"/>
          <a:ext cx="7997565" cy="5011703"/>
        </p:xfrm>
        <a:graphic>
          <a:graphicData uri="http://schemas.openxmlformats.org/drawingml/2006/table">
            <a:tbl>
              <a:tblPr/>
              <a:tblGrid>
                <a:gridCol w="3998783"/>
                <a:gridCol w="3998783"/>
              </a:tblGrid>
              <a:tr h="1218942">
                <a:tc>
                  <a:txBody>
                    <a:bodyPr anchor="t" rtlCol="false"/>
                    <a:lstStyle/>
                    <a:p>
                      <a:pPr algn="ctr">
                        <a:lnSpc>
                          <a:spcPts val="3779"/>
                        </a:lnSpc>
                        <a:defRPr/>
                      </a:pPr>
                      <a:r>
                        <a:rPr lang="en-US" sz="2700">
                          <a:solidFill>
                            <a:srgbClr val="FFFFFF"/>
                          </a:solidFill>
                          <a:latin typeface="Open Sans"/>
                          <a:ea typeface="Open Sans"/>
                          <a:cs typeface="Open Sans"/>
                          <a:sym typeface="Open Sans"/>
                        </a:rPr>
                        <a:t>Parameter</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Komposisi ( %Berat Kering) </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87816">
                <a:tc>
                  <a:txBody>
                    <a:bodyPr anchor="t" rtlCol="false"/>
                    <a:lstStyle/>
                    <a:p>
                      <a:pPr algn="ctr">
                        <a:lnSpc>
                          <a:spcPts val="3779"/>
                        </a:lnSpc>
                        <a:defRPr/>
                      </a:pPr>
                      <a:r>
                        <a:rPr lang="en-US" sz="2700">
                          <a:solidFill>
                            <a:srgbClr val="FFFFFF"/>
                          </a:solidFill>
                          <a:latin typeface="Open Sans"/>
                          <a:ea typeface="Open Sans"/>
                          <a:cs typeface="Open Sans"/>
                          <a:sym typeface="Open Sans"/>
                        </a:rPr>
                        <a:t>Karbon (C)</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48-50</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87816">
                <a:tc>
                  <a:txBody>
                    <a:bodyPr anchor="t" rtlCol="false"/>
                    <a:lstStyle/>
                    <a:p>
                      <a:pPr algn="ctr">
                        <a:lnSpc>
                          <a:spcPts val="3779"/>
                        </a:lnSpc>
                        <a:defRPr/>
                      </a:pPr>
                      <a:r>
                        <a:rPr lang="en-US" sz="2700">
                          <a:solidFill>
                            <a:srgbClr val="FFFFFF"/>
                          </a:solidFill>
                          <a:latin typeface="Open Sans"/>
                          <a:ea typeface="Open Sans"/>
                          <a:cs typeface="Open Sans"/>
                          <a:sym typeface="Open Sans"/>
                        </a:rPr>
                        <a:t>Hidrogen (H) </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5.8-6.2</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39043">
                <a:tc>
                  <a:txBody>
                    <a:bodyPr anchor="t" rtlCol="false"/>
                    <a:lstStyle/>
                    <a:p>
                      <a:pPr algn="ctr">
                        <a:lnSpc>
                          <a:spcPts val="3779"/>
                        </a:lnSpc>
                        <a:defRPr/>
                      </a:pPr>
                      <a:r>
                        <a:rPr lang="en-US" sz="2700">
                          <a:solidFill>
                            <a:srgbClr val="FFFFFF"/>
                          </a:solidFill>
                          <a:latin typeface="Open Sans"/>
                          <a:ea typeface="Open Sans"/>
                          <a:cs typeface="Open Sans"/>
                          <a:sym typeface="Open Sans"/>
                        </a:rPr>
                        <a:t>Oksigen (O)</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43-45</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39043">
                <a:tc>
                  <a:txBody>
                    <a:bodyPr anchor="t" rtlCol="false"/>
                    <a:lstStyle/>
                    <a:p>
                      <a:pPr algn="ctr">
                        <a:lnSpc>
                          <a:spcPts val="3779"/>
                        </a:lnSpc>
                        <a:defRPr/>
                      </a:pPr>
                      <a:r>
                        <a:rPr lang="en-US" sz="2700">
                          <a:solidFill>
                            <a:srgbClr val="FFFFFF"/>
                          </a:solidFill>
                          <a:latin typeface="Open Sans"/>
                          <a:ea typeface="Open Sans"/>
                          <a:cs typeface="Open Sans"/>
                          <a:sym typeface="Open Sans"/>
                        </a:rPr>
                        <a:t>Nitrogen (N)</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0.1-0.3</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39043">
                <a:tc>
                  <a:txBody>
                    <a:bodyPr anchor="t" rtlCol="false"/>
                    <a:lstStyle/>
                    <a:p>
                      <a:pPr algn="ctr">
                        <a:lnSpc>
                          <a:spcPts val="3779"/>
                        </a:lnSpc>
                        <a:defRPr/>
                      </a:pPr>
                      <a:r>
                        <a:rPr lang="en-US" sz="2700">
                          <a:solidFill>
                            <a:srgbClr val="FFFFFF"/>
                          </a:solidFill>
                          <a:latin typeface="Open Sans"/>
                          <a:ea typeface="Open Sans"/>
                          <a:cs typeface="Open Sans"/>
                          <a:sym typeface="Open Sans"/>
                        </a:rPr>
                        <a:t>Sulfur (S)</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700">
                          <a:solidFill>
                            <a:srgbClr val="FFFFFF"/>
                          </a:solidFill>
                          <a:latin typeface="Open Sans"/>
                          <a:ea typeface="Open Sans"/>
                          <a:cs typeface="Open Sans"/>
                          <a:sym typeface="Open Sans"/>
                        </a:rPr>
                        <a:t>0.01-0.05</a:t>
                      </a:r>
                      <a:endParaRPr lang="en-US" sz="1100"/>
                    </a:p>
                  </a:txBody>
                  <a:tcPr marL="66675" marR="66675" marT="66675" marB="66675"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DAGgjBzMOgw</dc:identifier>
  <dcterms:modified xsi:type="dcterms:W3CDTF">2011-08-01T06:04:30Z</dcterms:modified>
  <cp:revision>1</cp:revision>
  <dc:title>LIMBAH KAYU SENGON KELOMPOK 4</dc:title>
</cp:coreProperties>
</file>